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quickStyle9.xml" ContentType="application/vnd.openxmlformats-officedocument.drawingml.diagramStyle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data9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png" ContentType="image/png"/>
  <Override PartName="/ppt/media/image3.gif" ContentType="image/gif"/>
  <Override PartName="/ppt/media/image25.png" ContentType="image/png"/>
  <Override PartName="/ppt/media/hdphoto1.wdp" ContentType="image/vnd.ms-photo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gif" ContentType="image/gif"/>
  <Override PartName="/ppt/media/image27.jpeg" ContentType="image/jpeg"/>
  <Override PartName="/ppt/media/image12.png" ContentType="image/png"/>
  <Override PartName="/ppt/media/image13.gif" ContentType="image/gi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gif" ContentType="image/gif"/>
  <Override PartName="/ppt/media/image20.png" ContentType="image/png"/>
  <Override PartName="/ppt/media/image21.png" ContentType="image/png"/>
  <Override PartName="/ppt/media/image22.png" ContentType="image/png"/>
  <Override PartName="/ppt/media/image23.gif" ContentType="image/gif"/>
  <Override PartName="/ppt/media/image24.png" ContentType="image/png"/>
  <Override PartName="/ppt/media/image26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C7EFF-9AC7-43E5-B4F1-8AAD98D082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95E40-DDA0-4C0C-8C42-3EC4C2FF7AE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Областное бюджетное учреждение социального обслуживания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Железногорский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межрайонный комплексный центр социального обслуживания населения Курской области»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E3E9B-974E-4610-B4BF-488F494B18FC}" type="parTrans" cxnId="{F8573B53-D65C-4144-99F9-661BE3FDD00E}">
      <dgm:prSet/>
      <dgm:spPr/>
      <dgm:t>
        <a:bodyPr/>
        <a:lstStyle/>
        <a:p>
          <a:endParaRPr lang="ru-RU"/>
        </a:p>
      </dgm:t>
    </dgm:pt>
    <dgm:pt modelId="{829A3ADA-576F-4FB9-A313-2E813FFD13A5}" type="sibTrans" cxnId="{F8573B53-D65C-4144-99F9-661BE3FDD00E}">
      <dgm:prSet/>
      <dgm:spPr/>
      <dgm:t>
        <a:bodyPr/>
        <a:lstStyle/>
        <a:p>
          <a:endParaRPr lang="ru-RU"/>
        </a:p>
      </dgm:t>
    </dgm:pt>
    <dgm:pt modelId="{3F365FF7-BDF0-4324-89BD-8F1AE1B75655}" type="pres">
      <dgm:prSet presAssocID="{F56C7EFF-9AC7-43E5-B4F1-8AAD98D082D8}" presName="linearFlow" presStyleCnt="0">
        <dgm:presLayoutVars>
          <dgm:dir/>
          <dgm:resizeHandles val="exact"/>
        </dgm:presLayoutVars>
      </dgm:prSet>
      <dgm:spPr/>
    </dgm:pt>
    <dgm:pt modelId="{27A659E8-CEC1-4298-ADFE-FC2E213EA39B}" type="pres">
      <dgm:prSet presAssocID="{54795E40-DDA0-4C0C-8C42-3EC4C2FF7AE7}" presName="composite" presStyleCnt="0"/>
      <dgm:spPr/>
    </dgm:pt>
    <dgm:pt modelId="{25665EF6-4330-440B-93CD-CAFFBB8D45AB}" type="pres">
      <dgm:prSet presAssocID="{54795E40-DDA0-4C0C-8C42-3EC4C2FF7AE7}" presName="imgShp" presStyleLbl="fgImgPlace1" presStyleIdx="0" presStyleCnt="1" custLinFactNeighborX="1526" custLinFactNeighborY="1526"/>
      <dgm:spPr/>
    </dgm:pt>
    <dgm:pt modelId="{6BF1AD86-8538-4114-9BA9-DB81A8902A23}" type="pres">
      <dgm:prSet presAssocID="{54795E40-DDA0-4C0C-8C42-3EC4C2FF7AE7}" presName="txShp" presStyleLbl="node1" presStyleIdx="0" presStyleCnt="1">
        <dgm:presLayoutVars>
          <dgm:bulletEnabled val="1"/>
        </dgm:presLayoutVars>
      </dgm:prSet>
      <dgm:spPr/>
    </dgm:pt>
  </dgm:ptLst>
  <dgm:cxnLst>
    <dgm:cxn modelId="{9E5D9276-65FC-482E-B61D-4B7BFE7693F9}" type="presOf" srcId="{F56C7EFF-9AC7-43E5-B4F1-8AAD98D082D8}" destId="{3F365FF7-BDF0-4324-89BD-8F1AE1B75655}" srcOrd="0" destOrd="0" presId="urn:microsoft.com/office/officeart/2005/8/layout/vList3"/>
    <dgm:cxn modelId="{DAEA18F5-C02C-418C-970D-E798388B1B35}" type="presOf" srcId="{54795E40-DDA0-4C0C-8C42-3EC4C2FF7AE7}" destId="{6BF1AD86-8538-4114-9BA9-DB81A8902A23}" srcOrd="0" destOrd="0" presId="urn:microsoft.com/office/officeart/2005/8/layout/vList3"/>
    <dgm:cxn modelId="{F8573B53-D65C-4144-99F9-661BE3FDD00E}" srcId="{F56C7EFF-9AC7-43E5-B4F1-8AAD98D082D8}" destId="{54795E40-DDA0-4C0C-8C42-3EC4C2FF7AE7}" srcOrd="0" destOrd="0" parTransId="{759E3E9B-974E-4610-B4BF-488F494B18FC}" sibTransId="{829A3ADA-576F-4FB9-A313-2E813FFD13A5}"/>
    <dgm:cxn modelId="{8113AAC9-08BF-409F-9198-2A565523F675}" type="presParOf" srcId="{3F365FF7-BDF0-4324-89BD-8F1AE1B75655}" destId="{27A659E8-CEC1-4298-ADFE-FC2E213EA39B}" srcOrd="0" destOrd="0" presId="urn:microsoft.com/office/officeart/2005/8/layout/vList3"/>
    <dgm:cxn modelId="{B2ECD069-6E71-4BFD-B14F-1003B0E70983}" type="presParOf" srcId="{27A659E8-CEC1-4298-ADFE-FC2E213EA39B}" destId="{25665EF6-4330-440B-93CD-CAFFBB8D45AB}" srcOrd="0" destOrd="0" presId="urn:microsoft.com/office/officeart/2005/8/layout/vList3"/>
    <dgm:cxn modelId="{01B50828-BE73-45C7-8BD5-742709F766C6}" type="presParOf" srcId="{27A659E8-CEC1-4298-ADFE-FC2E213EA39B}" destId="{6BF1AD86-8538-4114-9BA9-DB81A8902A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9108E1-5040-4BBD-842B-EE6510D406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262E6-C181-4A9B-89EC-4D4D4321DD5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наличных (касса банка и АТМ)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295A6-1AF2-47A9-8033-CB411A0054BC}" type="parTrans" cxnId="{0A000FEC-B125-45C1-9F17-A3173BEC2B01}">
      <dgm:prSet/>
      <dgm:spPr/>
      <dgm:t>
        <a:bodyPr/>
        <a:lstStyle/>
        <a:p>
          <a:endParaRPr lang="ru-RU"/>
        </a:p>
      </dgm:t>
    </dgm:pt>
    <dgm:pt modelId="{F192E7FD-FA0B-44E6-B6DE-72108FF96B3B}" type="sibTrans" cxnId="{0A000FEC-B125-45C1-9F17-A3173BEC2B01}">
      <dgm:prSet/>
      <dgm:spPr/>
      <dgm:t>
        <a:bodyPr/>
        <a:lstStyle/>
        <a:p>
          <a:endParaRPr lang="ru-RU"/>
        </a:p>
      </dgm:t>
    </dgm:pt>
    <dgm:pt modelId="{9C2B8434-2602-4F66-BB1C-C41F396E52B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товаров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3C42A-CC69-4721-B9D7-01D69695B696}" type="parTrans" cxnId="{8D85B146-F9A6-4469-B937-78E295446626}">
      <dgm:prSet/>
      <dgm:spPr/>
      <dgm:t>
        <a:bodyPr/>
        <a:lstStyle/>
        <a:p>
          <a:endParaRPr lang="ru-RU"/>
        </a:p>
      </dgm:t>
    </dgm:pt>
    <dgm:pt modelId="{3D7A63FF-9AA3-4AF1-91AD-A59F1D7900F5}" type="sibTrans" cxnId="{8D85B146-F9A6-4469-B937-78E295446626}">
      <dgm:prSet/>
      <dgm:spPr/>
      <dgm:t>
        <a:bodyPr/>
        <a:lstStyle/>
        <a:p>
          <a:endParaRPr lang="ru-RU"/>
        </a:p>
      </dgm:t>
    </dgm:pt>
    <dgm:pt modelId="{8A3D8F3D-F43D-4669-906A-020DC4E165F9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услуг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D7054-CAF9-4E2B-8BBC-B6F7F12E3FCA}" type="parTrans" cxnId="{12822446-A488-4D98-95A1-DE93D541700E}">
      <dgm:prSet/>
      <dgm:spPr/>
      <dgm:t>
        <a:bodyPr/>
        <a:lstStyle/>
        <a:p>
          <a:endParaRPr lang="ru-RU"/>
        </a:p>
      </dgm:t>
    </dgm:pt>
    <dgm:pt modelId="{6E3534E6-C7B5-473B-A211-61D05BA47F4C}" type="sibTrans" cxnId="{12822446-A488-4D98-95A1-DE93D541700E}">
      <dgm:prSet/>
      <dgm:spPr/>
      <dgm:t>
        <a:bodyPr/>
        <a:lstStyle/>
        <a:p>
          <a:endParaRPr lang="ru-RU"/>
        </a:p>
      </dgm:t>
    </dgm:pt>
    <dgm:pt modelId="{3643E0EF-B3DE-45B5-81AB-924801DD131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Операции внесения средств на карту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F2C8A-F154-4882-AE9B-30F418604CE2}" type="parTrans" cxnId="{3029315A-D87E-4F68-B213-D22C5FB3CF73}">
      <dgm:prSet/>
      <dgm:spPr/>
      <dgm:t>
        <a:bodyPr/>
        <a:lstStyle/>
        <a:p>
          <a:endParaRPr lang="ru-RU"/>
        </a:p>
      </dgm:t>
    </dgm:pt>
    <dgm:pt modelId="{87AE98AC-4523-469E-92C0-8A7A72693260}" type="sibTrans" cxnId="{3029315A-D87E-4F68-B213-D22C5FB3CF73}">
      <dgm:prSet/>
      <dgm:spPr/>
      <dgm:t>
        <a:bodyPr/>
        <a:lstStyle/>
        <a:p>
          <a:endParaRPr lang="ru-RU"/>
        </a:p>
      </dgm:t>
    </dgm:pt>
    <dgm:pt modelId="{D9513C17-4A6E-429A-A964-B5E8A713F04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CARD2CARD – перевод средств между картами (с карты на карту)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38572-5C07-41B1-BE27-A7FA4847CB4A}" type="parTrans" cxnId="{99050821-F40F-43DB-91C6-A46FE5C1EFF1}">
      <dgm:prSet/>
      <dgm:spPr/>
      <dgm:t>
        <a:bodyPr/>
        <a:lstStyle/>
        <a:p>
          <a:endParaRPr lang="ru-RU"/>
        </a:p>
      </dgm:t>
    </dgm:pt>
    <dgm:pt modelId="{BD63D8A2-C2E8-46F8-A4E1-47B0278D9273}" type="sibTrans" cxnId="{99050821-F40F-43DB-91C6-A46FE5C1EFF1}">
      <dgm:prSet/>
      <dgm:spPr/>
      <dgm:t>
        <a:bodyPr/>
        <a:lstStyle/>
        <a:p>
          <a:endParaRPr lang="ru-RU"/>
        </a:p>
      </dgm:t>
    </dgm:pt>
    <dgm:pt modelId="{50F90C70-BA7E-4F8B-B4B2-4F2EF2F07CF6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баланса (лимит карты),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DC430-4ADB-4F16-9327-830BFA37D6FC}" type="parTrans" cxnId="{B269C364-04BC-447D-90D0-C1FD6D41B921}">
      <dgm:prSet/>
      <dgm:spPr/>
      <dgm:t>
        <a:bodyPr/>
        <a:lstStyle/>
        <a:p>
          <a:endParaRPr lang="ru-RU"/>
        </a:p>
      </dgm:t>
    </dgm:pt>
    <dgm:pt modelId="{D08A1463-59E4-49C5-AC13-D70E9D2A1952}" type="sibTrans" cxnId="{B269C364-04BC-447D-90D0-C1FD6D41B921}">
      <dgm:prSet/>
      <dgm:spPr/>
      <dgm:t>
        <a:bodyPr/>
        <a:lstStyle/>
        <a:p>
          <a:endParaRPr lang="ru-RU"/>
        </a:p>
      </dgm:t>
    </dgm:pt>
    <dgm:pt modelId="{1DCE07A5-22A9-4987-9C80-A3F11D33479A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Минивыписка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(баланс + список последних операций)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1FC2C-E6EA-4672-91B2-3BF5E0154345}" type="parTrans" cxnId="{B8FA1AE6-1B7E-4D99-A352-C2368E4267B7}">
      <dgm:prSet/>
      <dgm:spPr/>
      <dgm:t>
        <a:bodyPr/>
        <a:lstStyle/>
        <a:p>
          <a:endParaRPr lang="ru-RU"/>
        </a:p>
      </dgm:t>
    </dgm:pt>
    <dgm:pt modelId="{47D1D752-566D-480C-9079-CF6EA38E91C1}" type="sibTrans" cxnId="{B8FA1AE6-1B7E-4D99-A352-C2368E4267B7}">
      <dgm:prSet/>
      <dgm:spPr/>
      <dgm:t>
        <a:bodyPr/>
        <a:lstStyle/>
        <a:p>
          <a:endParaRPr lang="ru-RU"/>
        </a:p>
      </dgm:t>
    </dgm:pt>
    <dgm:pt modelId="{35228959-3C4E-4548-A6FE-4D73256B5116}" type="pres">
      <dgm:prSet presAssocID="{EE9108E1-5040-4BBD-842B-EE6510D40669}" presName="linear" presStyleCnt="0">
        <dgm:presLayoutVars>
          <dgm:animLvl val="lvl"/>
          <dgm:resizeHandles val="exact"/>
        </dgm:presLayoutVars>
      </dgm:prSet>
      <dgm:spPr/>
    </dgm:pt>
    <dgm:pt modelId="{3AFFF34B-573A-49DC-8077-A97F10210CFB}" type="pres">
      <dgm:prSet presAssocID="{372262E6-C181-4A9B-89EC-4D4D4321DD5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BE220-8547-43E2-973B-D9A3BB1EC3A2}" type="pres">
      <dgm:prSet presAssocID="{F192E7FD-FA0B-44E6-B6DE-72108FF96B3B}" presName="spacer" presStyleCnt="0"/>
      <dgm:spPr/>
    </dgm:pt>
    <dgm:pt modelId="{94EF89C4-59B7-4B4D-836C-32A72F16D494}" type="pres">
      <dgm:prSet presAssocID="{9C2B8434-2602-4F66-BB1C-C41F396E52B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A5BDD-12B7-48A9-AA35-30E20B8E7493}" type="pres">
      <dgm:prSet presAssocID="{3D7A63FF-9AA3-4AF1-91AD-A59F1D7900F5}" presName="spacer" presStyleCnt="0"/>
      <dgm:spPr/>
    </dgm:pt>
    <dgm:pt modelId="{492F9D48-5011-47B1-9CA7-70773EE7A691}" type="pres">
      <dgm:prSet presAssocID="{8A3D8F3D-F43D-4669-906A-020DC4E165F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0AAF1-6F3E-4D97-AB41-6487CAD8F272}" type="pres">
      <dgm:prSet presAssocID="{6E3534E6-C7B5-473B-A211-61D05BA47F4C}" presName="spacer" presStyleCnt="0"/>
      <dgm:spPr/>
    </dgm:pt>
    <dgm:pt modelId="{71261E99-72F5-4AFC-B761-D9CA1722B188}" type="pres">
      <dgm:prSet presAssocID="{3643E0EF-B3DE-45B5-81AB-924801DD13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70AC8-51CC-49AA-BE5F-4D9E5D0CBAFE}" type="pres">
      <dgm:prSet presAssocID="{87AE98AC-4523-469E-92C0-8A7A72693260}" presName="spacer" presStyleCnt="0"/>
      <dgm:spPr/>
    </dgm:pt>
    <dgm:pt modelId="{4423B680-CD86-4490-B217-A65F968E227D}" type="pres">
      <dgm:prSet presAssocID="{D9513C17-4A6E-429A-A964-B5E8A713F045}" presName="parentText" presStyleLbl="node1" presStyleIdx="4" presStyleCnt="7" custScaleY="120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99203-5A09-46F3-A07C-A41640826609}" type="pres">
      <dgm:prSet presAssocID="{BD63D8A2-C2E8-46F8-A4E1-47B0278D9273}" presName="spacer" presStyleCnt="0"/>
      <dgm:spPr/>
    </dgm:pt>
    <dgm:pt modelId="{594FCA59-172B-4A32-A635-95A662605965}" type="pres">
      <dgm:prSet presAssocID="{50F90C70-BA7E-4F8B-B4B2-4F2EF2F07CF6}" presName="parentText" presStyleLbl="node1" presStyleIdx="5" presStyleCnt="7" custLinFactY="8518" custLinFactNeighborX="5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FC98-FF75-4792-B0E0-8B093730251E}" type="pres">
      <dgm:prSet presAssocID="{D08A1463-59E4-49C5-AC13-D70E9D2A1952}" presName="spacer" presStyleCnt="0"/>
      <dgm:spPr/>
    </dgm:pt>
    <dgm:pt modelId="{F681525B-C8E6-437A-8EE2-BDD7D8295A7E}" type="pres">
      <dgm:prSet presAssocID="{1DCE07A5-22A9-4987-9C80-A3F11D33479A}" presName="parentText" presStyleLbl="node1" presStyleIdx="6" presStyleCnt="7" custLinFactY="120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342D8-E5A2-4653-A35B-595E3901881D}" type="presOf" srcId="{8A3D8F3D-F43D-4669-906A-020DC4E165F9}" destId="{492F9D48-5011-47B1-9CA7-70773EE7A691}" srcOrd="0" destOrd="0" presId="urn:microsoft.com/office/officeart/2005/8/layout/vList2"/>
    <dgm:cxn modelId="{D57EE03E-ADEF-44E1-92C2-A300118330FE}" type="presOf" srcId="{EE9108E1-5040-4BBD-842B-EE6510D40669}" destId="{35228959-3C4E-4548-A6FE-4D73256B5116}" srcOrd="0" destOrd="0" presId="urn:microsoft.com/office/officeart/2005/8/layout/vList2"/>
    <dgm:cxn modelId="{B8FA1AE6-1B7E-4D99-A352-C2368E4267B7}" srcId="{EE9108E1-5040-4BBD-842B-EE6510D40669}" destId="{1DCE07A5-22A9-4987-9C80-A3F11D33479A}" srcOrd="6" destOrd="0" parTransId="{C401FC2C-E6EA-4672-91B2-3BF5E0154345}" sibTransId="{47D1D752-566D-480C-9079-CF6EA38E91C1}"/>
    <dgm:cxn modelId="{99050821-F40F-43DB-91C6-A46FE5C1EFF1}" srcId="{EE9108E1-5040-4BBD-842B-EE6510D40669}" destId="{D9513C17-4A6E-429A-A964-B5E8A713F045}" srcOrd="4" destOrd="0" parTransId="{C8B38572-5C07-41B1-BE27-A7FA4847CB4A}" sibTransId="{BD63D8A2-C2E8-46F8-A4E1-47B0278D9273}"/>
    <dgm:cxn modelId="{785DC462-D1AE-43F3-AB7B-6DFFB744DA7B}" type="presOf" srcId="{3643E0EF-B3DE-45B5-81AB-924801DD1315}" destId="{71261E99-72F5-4AFC-B761-D9CA1722B188}" srcOrd="0" destOrd="0" presId="urn:microsoft.com/office/officeart/2005/8/layout/vList2"/>
    <dgm:cxn modelId="{8D85B146-F9A6-4469-B937-78E295446626}" srcId="{EE9108E1-5040-4BBD-842B-EE6510D40669}" destId="{9C2B8434-2602-4F66-BB1C-C41F396E52B1}" srcOrd="1" destOrd="0" parTransId="{B743C42A-CC69-4721-B9D7-01D69695B696}" sibTransId="{3D7A63FF-9AA3-4AF1-91AD-A59F1D7900F5}"/>
    <dgm:cxn modelId="{467DF035-E8C3-4410-84A7-BF7F42A9E85C}" type="presOf" srcId="{50F90C70-BA7E-4F8B-B4B2-4F2EF2F07CF6}" destId="{594FCA59-172B-4A32-A635-95A662605965}" srcOrd="0" destOrd="0" presId="urn:microsoft.com/office/officeart/2005/8/layout/vList2"/>
    <dgm:cxn modelId="{3029315A-D87E-4F68-B213-D22C5FB3CF73}" srcId="{EE9108E1-5040-4BBD-842B-EE6510D40669}" destId="{3643E0EF-B3DE-45B5-81AB-924801DD1315}" srcOrd="3" destOrd="0" parTransId="{0C5F2C8A-F154-4882-AE9B-30F418604CE2}" sibTransId="{87AE98AC-4523-469E-92C0-8A7A72693260}"/>
    <dgm:cxn modelId="{12822446-A488-4D98-95A1-DE93D541700E}" srcId="{EE9108E1-5040-4BBD-842B-EE6510D40669}" destId="{8A3D8F3D-F43D-4669-906A-020DC4E165F9}" srcOrd="2" destOrd="0" parTransId="{0D4D7054-CAF9-4E2B-8BBC-B6F7F12E3FCA}" sibTransId="{6E3534E6-C7B5-473B-A211-61D05BA47F4C}"/>
    <dgm:cxn modelId="{6035CB87-6539-42A7-90CF-8ADD90DDB0B2}" type="presOf" srcId="{9C2B8434-2602-4F66-BB1C-C41F396E52B1}" destId="{94EF89C4-59B7-4B4D-836C-32A72F16D494}" srcOrd="0" destOrd="0" presId="urn:microsoft.com/office/officeart/2005/8/layout/vList2"/>
    <dgm:cxn modelId="{F9E4BFFB-375B-497C-B3D9-3B357BFBEF0D}" type="presOf" srcId="{D9513C17-4A6E-429A-A964-B5E8A713F045}" destId="{4423B680-CD86-4490-B217-A65F968E227D}" srcOrd="0" destOrd="0" presId="urn:microsoft.com/office/officeart/2005/8/layout/vList2"/>
    <dgm:cxn modelId="{D5A2AC3D-E089-4666-B686-2801C4775228}" type="presOf" srcId="{372262E6-C181-4A9B-89EC-4D4D4321DD55}" destId="{3AFFF34B-573A-49DC-8077-A97F10210CFB}" srcOrd="0" destOrd="0" presId="urn:microsoft.com/office/officeart/2005/8/layout/vList2"/>
    <dgm:cxn modelId="{F685C970-9456-4F91-B69B-0C1197CA8631}" type="presOf" srcId="{1DCE07A5-22A9-4987-9C80-A3F11D33479A}" destId="{F681525B-C8E6-437A-8EE2-BDD7D8295A7E}" srcOrd="0" destOrd="0" presId="urn:microsoft.com/office/officeart/2005/8/layout/vList2"/>
    <dgm:cxn modelId="{B269C364-04BC-447D-90D0-C1FD6D41B921}" srcId="{EE9108E1-5040-4BBD-842B-EE6510D40669}" destId="{50F90C70-BA7E-4F8B-B4B2-4F2EF2F07CF6}" srcOrd="5" destOrd="0" parTransId="{458DC430-4ADB-4F16-9327-830BFA37D6FC}" sibTransId="{D08A1463-59E4-49C5-AC13-D70E9D2A1952}"/>
    <dgm:cxn modelId="{0A000FEC-B125-45C1-9F17-A3173BEC2B01}" srcId="{EE9108E1-5040-4BBD-842B-EE6510D40669}" destId="{372262E6-C181-4A9B-89EC-4D4D4321DD55}" srcOrd="0" destOrd="0" parTransId="{5E3295A6-1AF2-47A9-8033-CB411A0054BC}" sibTransId="{F192E7FD-FA0B-44E6-B6DE-72108FF96B3B}"/>
    <dgm:cxn modelId="{EF467123-6D3D-4B3E-8FBE-225353CEA097}" type="presParOf" srcId="{35228959-3C4E-4548-A6FE-4D73256B5116}" destId="{3AFFF34B-573A-49DC-8077-A97F10210CFB}" srcOrd="0" destOrd="0" presId="urn:microsoft.com/office/officeart/2005/8/layout/vList2"/>
    <dgm:cxn modelId="{FFF1C0C2-4DBD-49AC-B0D7-FAD89100CC29}" type="presParOf" srcId="{35228959-3C4E-4548-A6FE-4D73256B5116}" destId="{CC3BE220-8547-43E2-973B-D9A3BB1EC3A2}" srcOrd="1" destOrd="0" presId="urn:microsoft.com/office/officeart/2005/8/layout/vList2"/>
    <dgm:cxn modelId="{B72C2A65-1078-48BB-9902-5DA83369D39A}" type="presParOf" srcId="{35228959-3C4E-4548-A6FE-4D73256B5116}" destId="{94EF89C4-59B7-4B4D-836C-32A72F16D494}" srcOrd="2" destOrd="0" presId="urn:microsoft.com/office/officeart/2005/8/layout/vList2"/>
    <dgm:cxn modelId="{7AC0D6D2-BB60-4A3E-9532-4023FB101B7E}" type="presParOf" srcId="{35228959-3C4E-4548-A6FE-4D73256B5116}" destId="{39EA5BDD-12B7-48A9-AA35-30E20B8E7493}" srcOrd="3" destOrd="0" presId="urn:microsoft.com/office/officeart/2005/8/layout/vList2"/>
    <dgm:cxn modelId="{60754E3D-6C46-4024-9758-C8AEBE279F58}" type="presParOf" srcId="{35228959-3C4E-4548-A6FE-4D73256B5116}" destId="{492F9D48-5011-47B1-9CA7-70773EE7A691}" srcOrd="4" destOrd="0" presId="urn:microsoft.com/office/officeart/2005/8/layout/vList2"/>
    <dgm:cxn modelId="{108738B5-EF69-4F1A-AA43-97ED1BBB19A0}" type="presParOf" srcId="{35228959-3C4E-4548-A6FE-4D73256B5116}" destId="{DE90AAF1-6F3E-4D97-AB41-6487CAD8F272}" srcOrd="5" destOrd="0" presId="urn:microsoft.com/office/officeart/2005/8/layout/vList2"/>
    <dgm:cxn modelId="{A906A67A-0073-4C69-B2D0-AD948F81CA10}" type="presParOf" srcId="{35228959-3C4E-4548-A6FE-4D73256B5116}" destId="{71261E99-72F5-4AFC-B761-D9CA1722B188}" srcOrd="6" destOrd="0" presId="urn:microsoft.com/office/officeart/2005/8/layout/vList2"/>
    <dgm:cxn modelId="{F7F494F5-356C-4D17-8A09-33F39E1FB890}" type="presParOf" srcId="{35228959-3C4E-4548-A6FE-4D73256B5116}" destId="{70470AC8-51CC-49AA-BE5F-4D9E5D0CBAFE}" srcOrd="7" destOrd="0" presId="urn:microsoft.com/office/officeart/2005/8/layout/vList2"/>
    <dgm:cxn modelId="{75491D30-A377-4087-B760-BCF855F440A0}" type="presParOf" srcId="{35228959-3C4E-4548-A6FE-4D73256B5116}" destId="{4423B680-CD86-4490-B217-A65F968E227D}" srcOrd="8" destOrd="0" presId="urn:microsoft.com/office/officeart/2005/8/layout/vList2"/>
    <dgm:cxn modelId="{9CBC5007-B36C-40D0-AA0F-10D6BBEC75FB}" type="presParOf" srcId="{35228959-3C4E-4548-A6FE-4D73256B5116}" destId="{59999203-5A09-46F3-A07C-A41640826609}" srcOrd="9" destOrd="0" presId="urn:microsoft.com/office/officeart/2005/8/layout/vList2"/>
    <dgm:cxn modelId="{403CA286-6166-409E-8C67-4D999E6BF7FC}" type="presParOf" srcId="{35228959-3C4E-4548-A6FE-4D73256B5116}" destId="{594FCA59-172B-4A32-A635-95A662605965}" srcOrd="10" destOrd="0" presId="urn:microsoft.com/office/officeart/2005/8/layout/vList2"/>
    <dgm:cxn modelId="{4F3082A8-791D-4885-896D-92C352B571A5}" type="presParOf" srcId="{35228959-3C4E-4548-A6FE-4D73256B5116}" destId="{88F0FC98-FF75-4792-B0E0-8B093730251E}" srcOrd="11" destOrd="0" presId="urn:microsoft.com/office/officeart/2005/8/layout/vList2"/>
    <dgm:cxn modelId="{8EAE675F-1BB3-4189-8B57-A445DE1ACE24}" type="presParOf" srcId="{35228959-3C4E-4548-A6FE-4D73256B5116}" destId="{F681525B-C8E6-437A-8EE2-BDD7D8295A7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5BC2AE-032F-4413-8FFE-E05F8491F65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66947-A337-43EB-AB73-C9183BCEDA0F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•Во-первых, на размер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кэшбэка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CD953-4D3E-43FB-8129-6BB985DA59AF}" type="parTrans" cxnId="{348C36B0-5A40-4FB0-A1C4-460425C6442E}">
      <dgm:prSet/>
      <dgm:spPr/>
      <dgm:t>
        <a:bodyPr/>
        <a:lstStyle/>
        <a:p>
          <a:endParaRPr lang="ru-RU"/>
        </a:p>
      </dgm:t>
    </dgm:pt>
    <dgm:pt modelId="{F703A485-4A93-46A5-9E5A-AE7C140C86B1}" type="sibTrans" cxnId="{348C36B0-5A40-4FB0-A1C4-460425C6442E}">
      <dgm:prSet/>
      <dgm:spPr/>
      <dgm:t>
        <a:bodyPr/>
        <a:lstStyle/>
        <a:p>
          <a:endParaRPr lang="ru-RU"/>
        </a:p>
      </dgm:t>
    </dgm:pt>
    <dgm:pt modelId="{628C7C84-F976-41A1-8FC4-79A9957C51E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•Во-вторых, на стоимость обслуживания.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A7429-7370-4632-BBF4-6A62C69844B8}" type="parTrans" cxnId="{5DA82F23-C7DC-4085-85EE-11BC21FD7502}">
      <dgm:prSet/>
      <dgm:spPr/>
      <dgm:t>
        <a:bodyPr/>
        <a:lstStyle/>
        <a:p>
          <a:endParaRPr lang="ru-RU"/>
        </a:p>
      </dgm:t>
    </dgm:pt>
    <dgm:pt modelId="{8A3B52D6-81DC-4AF7-B01C-8CCAE0C434DE}" type="sibTrans" cxnId="{5DA82F23-C7DC-4085-85EE-11BC21FD7502}">
      <dgm:prSet/>
      <dgm:spPr/>
      <dgm:t>
        <a:bodyPr/>
        <a:lstStyle/>
        <a:p>
          <a:endParaRPr lang="ru-RU"/>
        </a:p>
      </dgm:t>
    </dgm:pt>
    <dgm:pt modelId="{63442D4D-A4EA-406E-ACEE-BD6733F6E853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•В-третьих, на договор при оформлении карты.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75E94-F7A8-489C-84AB-7F8C5BCA5B21}" type="parTrans" cxnId="{12E6007F-36D1-4B93-AAE2-737F7FF18630}">
      <dgm:prSet/>
      <dgm:spPr/>
      <dgm:t>
        <a:bodyPr/>
        <a:lstStyle/>
        <a:p>
          <a:endParaRPr lang="ru-RU"/>
        </a:p>
      </dgm:t>
    </dgm:pt>
    <dgm:pt modelId="{739347D0-222C-433F-9F24-A82DB673AB59}" type="sibTrans" cxnId="{12E6007F-36D1-4B93-AAE2-737F7FF18630}">
      <dgm:prSet/>
      <dgm:spPr/>
      <dgm:t>
        <a:bodyPr/>
        <a:lstStyle/>
        <a:p>
          <a:endParaRPr lang="ru-RU"/>
        </a:p>
      </dgm:t>
    </dgm:pt>
    <dgm:pt modelId="{3A3F7879-A910-4307-AAC6-AE47B87FC0E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•В-четвертых, на то, как вы тратите деньги по карте.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EF8F6-B12B-4846-A58F-55C0792F4CBC}" type="parTrans" cxnId="{D816BE79-F384-4B27-993A-1010B6516025}">
      <dgm:prSet/>
      <dgm:spPr/>
      <dgm:t>
        <a:bodyPr/>
        <a:lstStyle/>
        <a:p>
          <a:endParaRPr lang="ru-RU"/>
        </a:p>
      </dgm:t>
    </dgm:pt>
    <dgm:pt modelId="{8A041203-4DCE-496A-B4CF-37116D2B59B3}" type="sibTrans" cxnId="{D816BE79-F384-4B27-993A-1010B6516025}">
      <dgm:prSet/>
      <dgm:spPr/>
      <dgm:t>
        <a:bodyPr/>
        <a:lstStyle/>
        <a:p>
          <a:endParaRPr lang="ru-RU"/>
        </a:p>
      </dgm:t>
    </dgm:pt>
    <dgm:pt modelId="{39C1090F-A3F2-4532-9B4E-94C1FF59D023}" type="pres">
      <dgm:prSet presAssocID="{6E5BC2AE-032F-4413-8FFE-E05F8491F655}" presName="matrix" presStyleCnt="0">
        <dgm:presLayoutVars>
          <dgm:chMax val="1"/>
          <dgm:dir/>
          <dgm:resizeHandles val="exact"/>
        </dgm:presLayoutVars>
      </dgm:prSet>
      <dgm:spPr/>
    </dgm:pt>
    <dgm:pt modelId="{A6286F55-C4CD-44D4-80C0-A2431694C75E}" type="pres">
      <dgm:prSet presAssocID="{6E5BC2AE-032F-4413-8FFE-E05F8491F655}" presName="diamond" presStyleLbl="bgShp" presStyleIdx="0" presStyleCnt="1" custLinFactNeighborX="-17768"/>
      <dgm:spPr/>
    </dgm:pt>
    <dgm:pt modelId="{77B8EF3B-4DD3-41FE-9564-0229DDE52C71}" type="pres">
      <dgm:prSet presAssocID="{6E5BC2AE-032F-4413-8FFE-E05F8491F655}" presName="quad1" presStyleLbl="node1" presStyleIdx="0" presStyleCnt="4" custScaleX="144251" custLinFactNeighborX="-16339" custLinFactNeighborY="-6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28D28-6F25-4184-A6C9-980C48063613}" type="pres">
      <dgm:prSet presAssocID="{6E5BC2AE-032F-4413-8FFE-E05F8491F655}" presName="quad2" presStyleLbl="node1" presStyleIdx="1" presStyleCnt="4" custScaleX="186397" custLinFactNeighborX="63627" custLinFactNeighborY="-7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303F6-F73C-4BC8-8278-FAAEE65CD869}" type="pres">
      <dgm:prSet presAssocID="{6E5BC2AE-032F-4413-8FFE-E05F8491F655}" presName="quad3" presStyleLbl="node1" presStyleIdx="2" presStyleCnt="4" custScaleX="160221" custLinFactNeighborX="-10896" custLinFactNeighborY="1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32100-8797-474B-B868-9988ED06927E}" type="pres">
      <dgm:prSet presAssocID="{6E5BC2AE-032F-4413-8FFE-E05F8491F655}" presName="quad4" presStyleLbl="node1" presStyleIdx="3" presStyleCnt="4" custScaleX="192104" custLinFactNeighborX="66481" custLinFactNeighborY="2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C4D8C-89D0-4F5C-A3D8-01851F1AD519}" type="presOf" srcId="{628C7C84-F976-41A1-8FC4-79A9957C51E8}" destId="{04228D28-6F25-4184-A6C9-980C48063613}" srcOrd="0" destOrd="0" presId="urn:microsoft.com/office/officeart/2005/8/layout/matrix3"/>
    <dgm:cxn modelId="{69399DF8-EA7F-41CD-BA19-240B0E573B3C}" type="presOf" srcId="{63442D4D-A4EA-406E-ACEE-BD6733F6E853}" destId="{D94303F6-F73C-4BC8-8278-FAAEE65CD869}" srcOrd="0" destOrd="0" presId="urn:microsoft.com/office/officeart/2005/8/layout/matrix3"/>
    <dgm:cxn modelId="{5DA82F23-C7DC-4085-85EE-11BC21FD7502}" srcId="{6E5BC2AE-032F-4413-8FFE-E05F8491F655}" destId="{628C7C84-F976-41A1-8FC4-79A9957C51E8}" srcOrd="1" destOrd="0" parTransId="{28CA7429-7370-4632-BBF4-6A62C69844B8}" sibTransId="{8A3B52D6-81DC-4AF7-B01C-8CCAE0C434DE}"/>
    <dgm:cxn modelId="{12E6007F-36D1-4B93-AAE2-737F7FF18630}" srcId="{6E5BC2AE-032F-4413-8FFE-E05F8491F655}" destId="{63442D4D-A4EA-406E-ACEE-BD6733F6E853}" srcOrd="2" destOrd="0" parTransId="{BFF75E94-F7A8-489C-84AB-7F8C5BCA5B21}" sibTransId="{739347D0-222C-433F-9F24-A82DB673AB59}"/>
    <dgm:cxn modelId="{A6C3D4B1-B619-401C-93CD-173EF2F3F489}" type="presOf" srcId="{3A3F7879-A910-4307-AAC6-AE47B87FC0E1}" destId="{8AD32100-8797-474B-B868-9988ED06927E}" srcOrd="0" destOrd="0" presId="urn:microsoft.com/office/officeart/2005/8/layout/matrix3"/>
    <dgm:cxn modelId="{348C36B0-5A40-4FB0-A1C4-460425C6442E}" srcId="{6E5BC2AE-032F-4413-8FFE-E05F8491F655}" destId="{90066947-A337-43EB-AB73-C9183BCEDA0F}" srcOrd="0" destOrd="0" parTransId="{EF7CD953-4D3E-43FB-8129-6BB985DA59AF}" sibTransId="{F703A485-4A93-46A5-9E5A-AE7C140C86B1}"/>
    <dgm:cxn modelId="{D816BE79-F384-4B27-993A-1010B6516025}" srcId="{6E5BC2AE-032F-4413-8FFE-E05F8491F655}" destId="{3A3F7879-A910-4307-AAC6-AE47B87FC0E1}" srcOrd="3" destOrd="0" parTransId="{AA5EF8F6-B12B-4846-A58F-55C0792F4CBC}" sibTransId="{8A041203-4DCE-496A-B4CF-37116D2B59B3}"/>
    <dgm:cxn modelId="{DAE75BEB-7B43-496B-AC9D-EFBC3B7F282A}" type="presOf" srcId="{90066947-A337-43EB-AB73-C9183BCEDA0F}" destId="{77B8EF3B-4DD3-41FE-9564-0229DDE52C71}" srcOrd="0" destOrd="0" presId="urn:microsoft.com/office/officeart/2005/8/layout/matrix3"/>
    <dgm:cxn modelId="{4A2369A9-ABB5-4C2D-9E86-561AC415859B}" type="presOf" srcId="{6E5BC2AE-032F-4413-8FFE-E05F8491F655}" destId="{39C1090F-A3F2-4532-9B4E-94C1FF59D023}" srcOrd="0" destOrd="0" presId="urn:microsoft.com/office/officeart/2005/8/layout/matrix3"/>
    <dgm:cxn modelId="{938E335F-B022-414F-9A8C-BE8097E711D6}" type="presParOf" srcId="{39C1090F-A3F2-4532-9B4E-94C1FF59D023}" destId="{A6286F55-C4CD-44D4-80C0-A2431694C75E}" srcOrd="0" destOrd="0" presId="urn:microsoft.com/office/officeart/2005/8/layout/matrix3"/>
    <dgm:cxn modelId="{B7DAC390-47A8-49AC-A190-FC90CB20AD5E}" type="presParOf" srcId="{39C1090F-A3F2-4532-9B4E-94C1FF59D023}" destId="{77B8EF3B-4DD3-41FE-9564-0229DDE52C71}" srcOrd="1" destOrd="0" presId="urn:microsoft.com/office/officeart/2005/8/layout/matrix3"/>
    <dgm:cxn modelId="{324D7B94-8439-4109-ABFC-0BCEB0DB71E9}" type="presParOf" srcId="{39C1090F-A3F2-4532-9B4E-94C1FF59D023}" destId="{04228D28-6F25-4184-A6C9-980C48063613}" srcOrd="2" destOrd="0" presId="urn:microsoft.com/office/officeart/2005/8/layout/matrix3"/>
    <dgm:cxn modelId="{A2594735-2DAE-4C42-83F2-E2B7C74550A5}" type="presParOf" srcId="{39C1090F-A3F2-4532-9B4E-94C1FF59D023}" destId="{D94303F6-F73C-4BC8-8278-FAAEE65CD869}" srcOrd="3" destOrd="0" presId="urn:microsoft.com/office/officeart/2005/8/layout/matrix3"/>
    <dgm:cxn modelId="{818D30EB-75C7-414E-BF82-0F3555BE13CA}" type="presParOf" srcId="{39C1090F-A3F2-4532-9B4E-94C1FF59D023}" destId="{8AD32100-8797-474B-B868-9988ED06927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975C7-0AB4-4BC7-A74D-9E8A76E76B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E44A9-313B-4FE6-8818-1C8D49864C51}" type="pres">
      <dgm:prSet presAssocID="{566975C7-0AB4-4BC7-A74D-9E8A76E76B3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D458666-3B2A-4223-87C1-5D4382C386D2}" type="presOf" srcId="{566975C7-0AB4-4BC7-A74D-9E8A76E76B34}" destId="{4EDE44A9-313B-4FE6-8818-1C8D49864C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63677-70C3-4A96-811F-8C5F49FE136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35C2C-49B8-4614-AF61-B81B0CFD1F16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Самым заметным достижением в банковском бизнесе за последние 20 лет можно назвать широкомасштабное внедрение технологии электронного банкинга, благодаря чему клиент получил возможность выполнять банковские транзакции без визита в банк, используя различные способы телекоммуникации (сеть Интернет и сотовая связь).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A8D01-CF09-4613-BD31-C622F5F74228}" type="parTrans" cxnId="{87AE7668-23C6-499C-8148-65EA7D75AB2F}">
      <dgm:prSet/>
      <dgm:spPr/>
      <dgm:t>
        <a:bodyPr/>
        <a:lstStyle/>
        <a:p>
          <a:endParaRPr lang="ru-RU"/>
        </a:p>
      </dgm:t>
    </dgm:pt>
    <dgm:pt modelId="{CDBD6602-B691-43F8-A391-736D4293D248}" type="sibTrans" cxnId="{87AE7668-23C6-499C-8148-65EA7D75AB2F}">
      <dgm:prSet/>
      <dgm:spPr/>
      <dgm:t>
        <a:bodyPr/>
        <a:lstStyle/>
        <a:p>
          <a:endParaRPr lang="ru-RU"/>
        </a:p>
      </dgm:t>
    </dgm:pt>
    <dgm:pt modelId="{36A37EE4-D0F5-497F-AB93-C9E3D7BE4218}" type="pres">
      <dgm:prSet presAssocID="{12263677-70C3-4A96-811F-8C5F49FE1366}" presName="compositeShape" presStyleCnt="0">
        <dgm:presLayoutVars>
          <dgm:dir/>
          <dgm:resizeHandles/>
        </dgm:presLayoutVars>
      </dgm:prSet>
      <dgm:spPr/>
    </dgm:pt>
    <dgm:pt modelId="{9A25D14D-2C46-4191-AFD6-EC88FF75DCE9}" type="pres">
      <dgm:prSet presAssocID="{12263677-70C3-4A96-811F-8C5F49FE1366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5F6E4FE-96A5-4B4B-9477-F9112EEFFA71}" type="pres">
      <dgm:prSet presAssocID="{12263677-70C3-4A96-811F-8C5F49FE1366}" presName="theList" presStyleCnt="0"/>
      <dgm:spPr/>
    </dgm:pt>
    <dgm:pt modelId="{E0B4052E-49A9-4A1D-90F2-88FA5A754713}" type="pres">
      <dgm:prSet presAssocID="{9D235C2C-49B8-4614-AF61-B81B0CFD1F16}" presName="aNode" presStyleLbl="fgAcc1" presStyleIdx="0" presStyleCnt="1" custScaleX="191589" custScaleY="108441">
        <dgm:presLayoutVars>
          <dgm:bulletEnabled val="1"/>
        </dgm:presLayoutVars>
      </dgm:prSet>
      <dgm:spPr/>
    </dgm:pt>
    <dgm:pt modelId="{9191DC88-1D8B-4676-BE76-C7C303832E90}" type="pres">
      <dgm:prSet presAssocID="{9D235C2C-49B8-4614-AF61-B81B0CFD1F16}" presName="aSpace" presStyleCnt="0"/>
      <dgm:spPr/>
    </dgm:pt>
  </dgm:ptLst>
  <dgm:cxnLst>
    <dgm:cxn modelId="{87AE7668-23C6-499C-8148-65EA7D75AB2F}" srcId="{12263677-70C3-4A96-811F-8C5F49FE1366}" destId="{9D235C2C-49B8-4614-AF61-B81B0CFD1F16}" srcOrd="0" destOrd="0" parTransId="{4C5A8D01-CF09-4613-BD31-C622F5F74228}" sibTransId="{CDBD6602-B691-43F8-A391-736D4293D248}"/>
    <dgm:cxn modelId="{6CCD43A3-8A78-47E5-8792-465A9B4CB7F3}" type="presOf" srcId="{9D235C2C-49B8-4614-AF61-B81B0CFD1F16}" destId="{E0B4052E-49A9-4A1D-90F2-88FA5A754713}" srcOrd="0" destOrd="0" presId="urn:microsoft.com/office/officeart/2005/8/layout/pyramid2"/>
    <dgm:cxn modelId="{764CE0B7-1B76-442C-AD0D-D8AA2999B51F}" type="presOf" srcId="{12263677-70C3-4A96-811F-8C5F49FE1366}" destId="{36A37EE4-D0F5-497F-AB93-C9E3D7BE4218}" srcOrd="0" destOrd="0" presId="urn:microsoft.com/office/officeart/2005/8/layout/pyramid2"/>
    <dgm:cxn modelId="{A2DA414D-509A-4CB9-9E96-98B332AB1E6F}" type="presParOf" srcId="{36A37EE4-D0F5-497F-AB93-C9E3D7BE4218}" destId="{9A25D14D-2C46-4191-AFD6-EC88FF75DCE9}" srcOrd="0" destOrd="0" presId="urn:microsoft.com/office/officeart/2005/8/layout/pyramid2"/>
    <dgm:cxn modelId="{07FA3E56-11D9-40DF-8CD0-14ABEFA1A5D8}" type="presParOf" srcId="{36A37EE4-D0F5-497F-AB93-C9E3D7BE4218}" destId="{C5F6E4FE-96A5-4B4B-9477-F9112EEFFA71}" srcOrd="1" destOrd="0" presId="urn:microsoft.com/office/officeart/2005/8/layout/pyramid2"/>
    <dgm:cxn modelId="{7BF9169F-F93A-4367-89B2-83A0FCEE5B0C}" type="presParOf" srcId="{C5F6E4FE-96A5-4B4B-9477-F9112EEFFA71}" destId="{E0B4052E-49A9-4A1D-90F2-88FA5A754713}" srcOrd="0" destOrd="0" presId="urn:microsoft.com/office/officeart/2005/8/layout/pyramid2"/>
    <dgm:cxn modelId="{AF049790-BCDD-42E7-A07D-95FB4A221525}" type="presParOf" srcId="{C5F6E4FE-96A5-4B4B-9477-F9112EEFFA71}" destId="{9191DC88-1D8B-4676-BE76-C7C303832E9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166594-DD1A-4C8F-8666-CE54F22AF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EC544-303E-4311-BBF0-3CAA0695BA3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примерно 70% россиян считают банковскую карту привычным инструментом для повседневной оплаты, держатели дебетовых карт – самые лояльные клиенты банков. Поэтому основное внимание мы уделим банковской расчетной карте.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7ED6F-D95D-479B-8B22-004CF4AE651F}" type="parTrans" cxnId="{B5D4C6C7-A4E7-4B43-B610-B557A7C5B484}">
      <dgm:prSet/>
      <dgm:spPr/>
      <dgm:t>
        <a:bodyPr/>
        <a:lstStyle/>
        <a:p>
          <a:endParaRPr lang="ru-RU"/>
        </a:p>
      </dgm:t>
    </dgm:pt>
    <dgm:pt modelId="{0334DC50-8287-488D-A046-FDFE442B07C6}" type="sibTrans" cxnId="{B5D4C6C7-A4E7-4B43-B610-B557A7C5B484}">
      <dgm:prSet/>
      <dgm:spPr/>
      <dgm:t>
        <a:bodyPr/>
        <a:lstStyle/>
        <a:p>
          <a:endParaRPr lang="ru-RU"/>
        </a:p>
      </dgm:t>
    </dgm:pt>
    <dgm:pt modelId="{611A7E74-2868-41AF-8BBB-2CB3CF19195C}" type="pres">
      <dgm:prSet presAssocID="{F6166594-DD1A-4C8F-8666-CE54F22AF1CE}" presName="linear" presStyleCnt="0">
        <dgm:presLayoutVars>
          <dgm:animLvl val="lvl"/>
          <dgm:resizeHandles val="exact"/>
        </dgm:presLayoutVars>
      </dgm:prSet>
      <dgm:spPr/>
    </dgm:pt>
    <dgm:pt modelId="{16E6C941-3196-4909-8158-4E359B6AF72D}" type="pres">
      <dgm:prSet presAssocID="{892EC544-303E-4311-BBF0-3CAA0695BA30}" presName="parentText" presStyleLbl="node1" presStyleIdx="0" presStyleCnt="1" custLinFactNeighborX="5294" custLinFactNeighborY="4604">
        <dgm:presLayoutVars>
          <dgm:chMax val="0"/>
          <dgm:bulletEnabled val="1"/>
        </dgm:presLayoutVars>
      </dgm:prSet>
      <dgm:spPr/>
    </dgm:pt>
  </dgm:ptLst>
  <dgm:cxnLst>
    <dgm:cxn modelId="{B5D4C6C7-A4E7-4B43-B610-B557A7C5B484}" srcId="{F6166594-DD1A-4C8F-8666-CE54F22AF1CE}" destId="{892EC544-303E-4311-BBF0-3CAA0695BA30}" srcOrd="0" destOrd="0" parTransId="{01A7ED6F-D95D-479B-8B22-004CF4AE651F}" sibTransId="{0334DC50-8287-488D-A046-FDFE442B07C6}"/>
    <dgm:cxn modelId="{07D68966-9C8A-47B5-BA5B-D1A777E82CB1}" type="presOf" srcId="{892EC544-303E-4311-BBF0-3CAA0695BA30}" destId="{16E6C941-3196-4909-8158-4E359B6AF72D}" srcOrd="0" destOrd="0" presId="urn:microsoft.com/office/officeart/2005/8/layout/vList2"/>
    <dgm:cxn modelId="{7357292F-2D8E-4738-A12C-C7269A130119}" type="presOf" srcId="{F6166594-DD1A-4C8F-8666-CE54F22AF1CE}" destId="{611A7E74-2868-41AF-8BBB-2CB3CF19195C}" srcOrd="0" destOrd="0" presId="urn:microsoft.com/office/officeart/2005/8/layout/vList2"/>
    <dgm:cxn modelId="{BC48D04F-2B5E-421B-8393-CE20B1CF5D50}" type="presParOf" srcId="{611A7E74-2868-41AF-8BBB-2CB3CF19195C}" destId="{16E6C941-3196-4909-8158-4E359B6AF7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9301B9-1267-4B50-94A3-9823211630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FC6EDC-F888-4BE2-A7D2-923199676058}">
      <dgm:prSet custT="1"/>
      <dgm:spPr/>
      <dgm:t>
        <a:bodyPr/>
        <a:lstStyle/>
        <a:p>
          <a:pPr algn="just" rtl="0"/>
          <a:r>
            <a:rPr lang="ru-RU" sz="2100" dirty="0" smtClean="0"/>
            <a:t>•	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перевода денежных средств (так называемые безналичные расчеты)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8CE52-7FB0-4E69-863E-C8A3CD80C8B4}" type="parTrans" cxnId="{3B56466D-D165-49E3-B528-22026C0410E3}">
      <dgm:prSet/>
      <dgm:spPr/>
      <dgm:t>
        <a:bodyPr/>
        <a:lstStyle/>
        <a:p>
          <a:endParaRPr lang="ru-RU"/>
        </a:p>
      </dgm:t>
    </dgm:pt>
    <dgm:pt modelId="{F54049F4-E69E-419D-A1F6-C66B9618B672}" type="sibTrans" cxnId="{3B56466D-D165-49E3-B528-22026C0410E3}">
      <dgm:prSet/>
      <dgm:spPr/>
      <dgm:t>
        <a:bodyPr/>
        <a:lstStyle/>
        <a:p>
          <a:endParaRPr lang="ru-RU"/>
        </a:p>
      </dgm:t>
    </dgm:pt>
    <dgm:pt modelId="{AF691F61-70A8-4C28-AD32-2B999E888C5B}">
      <dgm:prSet custT="1"/>
      <dgm:spPr/>
      <dgm:t>
        <a:bodyPr/>
        <a:lstStyle/>
        <a:p>
          <a:pPr algn="just" rtl="0"/>
          <a:r>
            <a:rPr lang="ru-RU" sz="2200" dirty="0" smtClean="0"/>
            <a:t>•	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почтового перевода (Оказываемые Почтой России)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068FD-5BAD-419A-9B25-4CA062E0DB38}" type="parTrans" cxnId="{18EA9EB2-B13F-4EA1-9A3B-E8892294E841}">
      <dgm:prSet/>
      <dgm:spPr/>
      <dgm:t>
        <a:bodyPr/>
        <a:lstStyle/>
        <a:p>
          <a:endParaRPr lang="ru-RU"/>
        </a:p>
      </dgm:t>
    </dgm:pt>
    <dgm:pt modelId="{B91CD4DF-95B4-4A13-929F-5627BE76B77C}" type="sibTrans" cxnId="{18EA9EB2-B13F-4EA1-9A3B-E8892294E841}">
      <dgm:prSet/>
      <dgm:spPr/>
      <dgm:t>
        <a:bodyPr/>
        <a:lstStyle/>
        <a:p>
          <a:endParaRPr lang="ru-RU"/>
        </a:p>
      </dgm:t>
    </dgm:pt>
    <dgm:pt modelId="{DEE745FE-4B87-46E8-9E95-FDED4E8EB2F3}">
      <dgm:prSet custT="1"/>
      <dgm:spPr/>
      <dgm:t>
        <a:bodyPr/>
        <a:lstStyle/>
        <a:p>
          <a:pPr algn="just" rtl="0"/>
          <a:r>
            <a:rPr lang="ru-RU" sz="2200" dirty="0" smtClean="0"/>
            <a:t>•	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	приёма 	платежей 	(Оказываемые 	платежными агентами)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86DD6-71BC-4004-A7E6-47CBA013A532}" type="parTrans" cxnId="{BDA0D11A-5CBA-4499-94E7-E7C6321B7DA7}">
      <dgm:prSet/>
      <dgm:spPr/>
      <dgm:t>
        <a:bodyPr/>
        <a:lstStyle/>
        <a:p>
          <a:endParaRPr lang="ru-RU"/>
        </a:p>
      </dgm:t>
    </dgm:pt>
    <dgm:pt modelId="{4DC22145-C680-4407-9C3A-A2FC729FDA7B}" type="sibTrans" cxnId="{BDA0D11A-5CBA-4499-94E7-E7C6321B7DA7}">
      <dgm:prSet/>
      <dgm:spPr/>
      <dgm:t>
        <a:bodyPr/>
        <a:lstStyle/>
        <a:p>
          <a:endParaRPr lang="ru-RU"/>
        </a:p>
      </dgm:t>
    </dgm:pt>
    <dgm:pt modelId="{7C70517A-E826-42A2-8B34-BAF7FC0C2255}" type="pres">
      <dgm:prSet presAssocID="{C89301B9-1267-4B50-94A3-9823211630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B839EBE-BA38-435F-A539-5B5F16797FF4}" type="pres">
      <dgm:prSet presAssocID="{21FC6EDC-F888-4BE2-A7D2-923199676058}" presName="circle1" presStyleLbl="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19AA9B11-33C6-4A08-9701-36A051CEE527}" type="pres">
      <dgm:prSet presAssocID="{21FC6EDC-F888-4BE2-A7D2-923199676058}" presName="space" presStyleCnt="0"/>
      <dgm:spPr/>
    </dgm:pt>
    <dgm:pt modelId="{6369A185-386C-4A77-A907-9A1F80127721}" type="pres">
      <dgm:prSet presAssocID="{21FC6EDC-F888-4BE2-A7D2-923199676058}" presName="rect1" presStyleLbl="alignAcc1" presStyleIdx="0" presStyleCnt="3"/>
      <dgm:spPr/>
    </dgm:pt>
    <dgm:pt modelId="{0024E100-0113-4832-9D07-6CC0AEDDF506}" type="pres">
      <dgm:prSet presAssocID="{AF691F61-70A8-4C28-AD32-2B999E888C5B}" presName="vertSpace2" presStyleLbl="node1" presStyleIdx="0" presStyleCnt="3"/>
      <dgm:spPr/>
    </dgm:pt>
    <dgm:pt modelId="{F0086DD4-AA56-46AA-B363-66BADED3BEED}" type="pres">
      <dgm:prSet presAssocID="{AF691F61-70A8-4C28-AD32-2B999E888C5B}" presName="circle2" presStyleLbl="node1" presStyleIdx="1" presStyleCnt="3"/>
      <dgm:spPr/>
    </dgm:pt>
    <dgm:pt modelId="{37BFDF84-7079-4CCC-866D-A863697E7445}" type="pres">
      <dgm:prSet presAssocID="{AF691F61-70A8-4C28-AD32-2B999E888C5B}" presName="rect2" presStyleLbl="alignAcc1" presStyleIdx="1" presStyleCnt="3"/>
      <dgm:spPr/>
    </dgm:pt>
    <dgm:pt modelId="{B9EDA8E0-6825-4359-BB39-B71761FAF40D}" type="pres">
      <dgm:prSet presAssocID="{DEE745FE-4B87-46E8-9E95-FDED4E8EB2F3}" presName="vertSpace3" presStyleLbl="node1" presStyleIdx="1" presStyleCnt="3"/>
      <dgm:spPr/>
    </dgm:pt>
    <dgm:pt modelId="{662C1C33-26C5-48E8-A8DF-A123D9A2AE16}" type="pres">
      <dgm:prSet presAssocID="{DEE745FE-4B87-46E8-9E95-FDED4E8EB2F3}" presName="circle3" presStyleLbl="node1" presStyleIdx="2" presStyleCnt="3"/>
      <dgm:spPr/>
    </dgm:pt>
    <dgm:pt modelId="{CFB8A6CB-9AB8-4466-BCE9-D634740A2092}" type="pres">
      <dgm:prSet presAssocID="{DEE745FE-4B87-46E8-9E95-FDED4E8EB2F3}" presName="rect3" presStyleLbl="alignAcc1" presStyleIdx="2" presStyleCnt="3"/>
      <dgm:spPr/>
    </dgm:pt>
    <dgm:pt modelId="{D4A1333D-A3F8-4660-A12F-107ECA13F1FF}" type="pres">
      <dgm:prSet presAssocID="{21FC6EDC-F888-4BE2-A7D2-92319967605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7BDB96B-E313-4CCD-9A4E-0E13DBE4CAAF}" type="pres">
      <dgm:prSet presAssocID="{AF691F61-70A8-4C28-AD32-2B999E888C5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655B930-EAD4-4E61-84B1-E12C2B486A9C}" type="pres">
      <dgm:prSet presAssocID="{DEE745FE-4B87-46E8-9E95-FDED4E8EB2F3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4F10A3A3-27F8-4308-89B1-D36C0AB54DEC}" type="presOf" srcId="{21FC6EDC-F888-4BE2-A7D2-923199676058}" destId="{6369A185-386C-4A77-A907-9A1F80127721}" srcOrd="0" destOrd="0" presId="urn:microsoft.com/office/officeart/2005/8/layout/target3"/>
    <dgm:cxn modelId="{18EA9EB2-B13F-4EA1-9A3B-E8892294E841}" srcId="{C89301B9-1267-4B50-94A3-9823211630D2}" destId="{AF691F61-70A8-4C28-AD32-2B999E888C5B}" srcOrd="1" destOrd="0" parTransId="{E3A068FD-5BAD-419A-9B25-4CA062E0DB38}" sibTransId="{B91CD4DF-95B4-4A13-929F-5627BE76B77C}"/>
    <dgm:cxn modelId="{BE3BEFE1-C4CE-4527-9694-0B4F37C75DEB}" type="presOf" srcId="{AF691F61-70A8-4C28-AD32-2B999E888C5B}" destId="{37BFDF84-7079-4CCC-866D-A863697E7445}" srcOrd="0" destOrd="0" presId="urn:microsoft.com/office/officeart/2005/8/layout/target3"/>
    <dgm:cxn modelId="{407ECE58-1C2C-49A4-B7F4-B3D107C242CD}" type="presOf" srcId="{AF691F61-70A8-4C28-AD32-2B999E888C5B}" destId="{57BDB96B-E313-4CCD-9A4E-0E13DBE4CAAF}" srcOrd="1" destOrd="0" presId="urn:microsoft.com/office/officeart/2005/8/layout/target3"/>
    <dgm:cxn modelId="{3B56466D-D165-49E3-B528-22026C0410E3}" srcId="{C89301B9-1267-4B50-94A3-9823211630D2}" destId="{21FC6EDC-F888-4BE2-A7D2-923199676058}" srcOrd="0" destOrd="0" parTransId="{D738CE52-7FB0-4E69-863E-C8A3CD80C8B4}" sibTransId="{F54049F4-E69E-419D-A1F6-C66B9618B672}"/>
    <dgm:cxn modelId="{B9A081AB-0760-4715-8CF1-B27D10255FC8}" type="presOf" srcId="{DEE745FE-4B87-46E8-9E95-FDED4E8EB2F3}" destId="{C655B930-EAD4-4E61-84B1-E12C2B486A9C}" srcOrd="1" destOrd="0" presId="urn:microsoft.com/office/officeart/2005/8/layout/target3"/>
    <dgm:cxn modelId="{C93DB1E9-C395-4190-8A22-DAC0E4B1D04B}" type="presOf" srcId="{DEE745FE-4B87-46E8-9E95-FDED4E8EB2F3}" destId="{CFB8A6CB-9AB8-4466-BCE9-D634740A2092}" srcOrd="0" destOrd="0" presId="urn:microsoft.com/office/officeart/2005/8/layout/target3"/>
    <dgm:cxn modelId="{E91B31F3-C289-432A-87C3-E7A5AA51E800}" type="presOf" srcId="{21FC6EDC-F888-4BE2-A7D2-923199676058}" destId="{D4A1333D-A3F8-4660-A12F-107ECA13F1FF}" srcOrd="1" destOrd="0" presId="urn:microsoft.com/office/officeart/2005/8/layout/target3"/>
    <dgm:cxn modelId="{BDA0D11A-5CBA-4499-94E7-E7C6321B7DA7}" srcId="{C89301B9-1267-4B50-94A3-9823211630D2}" destId="{DEE745FE-4B87-46E8-9E95-FDED4E8EB2F3}" srcOrd="2" destOrd="0" parTransId="{91C86DD6-71BC-4004-A7E6-47CBA013A532}" sibTransId="{4DC22145-C680-4407-9C3A-A2FC729FDA7B}"/>
    <dgm:cxn modelId="{CA1136E0-39E0-4DC5-900D-A4BC24643497}" type="presOf" srcId="{C89301B9-1267-4B50-94A3-9823211630D2}" destId="{7C70517A-E826-42A2-8B34-BAF7FC0C2255}" srcOrd="0" destOrd="0" presId="urn:microsoft.com/office/officeart/2005/8/layout/target3"/>
    <dgm:cxn modelId="{582C07A5-7878-42AA-9274-F38BA7FE5774}" type="presParOf" srcId="{7C70517A-E826-42A2-8B34-BAF7FC0C2255}" destId="{2B839EBE-BA38-435F-A539-5B5F16797FF4}" srcOrd="0" destOrd="0" presId="urn:microsoft.com/office/officeart/2005/8/layout/target3"/>
    <dgm:cxn modelId="{AB91F2CA-1252-4C68-AC80-8527CDE3DC95}" type="presParOf" srcId="{7C70517A-E826-42A2-8B34-BAF7FC0C2255}" destId="{19AA9B11-33C6-4A08-9701-36A051CEE527}" srcOrd="1" destOrd="0" presId="urn:microsoft.com/office/officeart/2005/8/layout/target3"/>
    <dgm:cxn modelId="{375DCEBC-3147-4AA5-A109-35CFE4ABC6D0}" type="presParOf" srcId="{7C70517A-E826-42A2-8B34-BAF7FC0C2255}" destId="{6369A185-386C-4A77-A907-9A1F80127721}" srcOrd="2" destOrd="0" presId="urn:microsoft.com/office/officeart/2005/8/layout/target3"/>
    <dgm:cxn modelId="{25540797-92C0-4CAA-B524-C2540070C6E9}" type="presParOf" srcId="{7C70517A-E826-42A2-8B34-BAF7FC0C2255}" destId="{0024E100-0113-4832-9D07-6CC0AEDDF506}" srcOrd="3" destOrd="0" presId="urn:microsoft.com/office/officeart/2005/8/layout/target3"/>
    <dgm:cxn modelId="{707C88F7-F5D2-4BD6-9568-642D908B0978}" type="presParOf" srcId="{7C70517A-E826-42A2-8B34-BAF7FC0C2255}" destId="{F0086DD4-AA56-46AA-B363-66BADED3BEED}" srcOrd="4" destOrd="0" presId="urn:microsoft.com/office/officeart/2005/8/layout/target3"/>
    <dgm:cxn modelId="{3945EC88-A93C-4F05-B09D-55EBF8AE801F}" type="presParOf" srcId="{7C70517A-E826-42A2-8B34-BAF7FC0C2255}" destId="{37BFDF84-7079-4CCC-866D-A863697E7445}" srcOrd="5" destOrd="0" presId="urn:microsoft.com/office/officeart/2005/8/layout/target3"/>
    <dgm:cxn modelId="{B60D8B15-83B6-4C08-AB05-AD64A1D5A715}" type="presParOf" srcId="{7C70517A-E826-42A2-8B34-BAF7FC0C2255}" destId="{B9EDA8E0-6825-4359-BB39-B71761FAF40D}" srcOrd="6" destOrd="0" presId="urn:microsoft.com/office/officeart/2005/8/layout/target3"/>
    <dgm:cxn modelId="{76B65234-92F4-4624-A8C0-705B155C7C3F}" type="presParOf" srcId="{7C70517A-E826-42A2-8B34-BAF7FC0C2255}" destId="{662C1C33-26C5-48E8-A8DF-A123D9A2AE16}" srcOrd="7" destOrd="0" presId="urn:microsoft.com/office/officeart/2005/8/layout/target3"/>
    <dgm:cxn modelId="{D4B3304E-574A-4DD0-972A-84EC77A46D19}" type="presParOf" srcId="{7C70517A-E826-42A2-8B34-BAF7FC0C2255}" destId="{CFB8A6CB-9AB8-4466-BCE9-D634740A2092}" srcOrd="8" destOrd="0" presId="urn:microsoft.com/office/officeart/2005/8/layout/target3"/>
    <dgm:cxn modelId="{82427909-158E-40AC-B9CA-FBBE1D71E8EE}" type="presParOf" srcId="{7C70517A-E826-42A2-8B34-BAF7FC0C2255}" destId="{D4A1333D-A3F8-4660-A12F-107ECA13F1FF}" srcOrd="9" destOrd="0" presId="urn:microsoft.com/office/officeart/2005/8/layout/target3"/>
    <dgm:cxn modelId="{6BD26C53-6B42-49CE-A6E7-A8A28CE76BF8}" type="presParOf" srcId="{7C70517A-E826-42A2-8B34-BAF7FC0C2255}" destId="{57BDB96B-E313-4CCD-9A4E-0E13DBE4CAAF}" srcOrd="10" destOrd="0" presId="urn:microsoft.com/office/officeart/2005/8/layout/target3"/>
    <dgm:cxn modelId="{68284434-66D3-4DF9-B702-FA4755410043}" type="presParOf" srcId="{7C70517A-E826-42A2-8B34-BAF7FC0C2255}" destId="{C655B930-EAD4-4E61-84B1-E12C2B486A9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3B17E5-4F1A-4C34-B49A-4545E2B12B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FB8B7-2ED5-4C01-BBD6-DA562720C34D}">
      <dgm:prSet/>
      <dgm:spPr/>
      <dgm:t>
        <a:bodyPr/>
        <a:lstStyle/>
        <a:p>
          <a:pPr rtl="0"/>
          <a:endParaRPr lang="ru-RU" dirty="0"/>
        </a:p>
      </dgm:t>
    </dgm:pt>
    <dgm:pt modelId="{532468B1-0133-4B8C-A7C2-C8E31160AAE2}" type="parTrans" cxnId="{FD92CECE-20CF-4D3E-ABBC-97470FAEAB26}">
      <dgm:prSet/>
      <dgm:spPr/>
      <dgm:t>
        <a:bodyPr/>
        <a:lstStyle/>
        <a:p>
          <a:endParaRPr lang="ru-RU"/>
        </a:p>
      </dgm:t>
    </dgm:pt>
    <dgm:pt modelId="{EF376A3D-BC22-4C8D-9508-05ADE82CE64E}" type="sibTrans" cxnId="{FD92CECE-20CF-4D3E-ABBC-97470FAEAB26}">
      <dgm:prSet/>
      <dgm:spPr/>
      <dgm:t>
        <a:bodyPr/>
        <a:lstStyle/>
        <a:p>
          <a:endParaRPr lang="ru-RU"/>
        </a:p>
      </dgm:t>
    </dgm:pt>
    <dgm:pt modelId="{83136DA3-2395-422A-A1E2-7F8D891AF2AC}">
      <dgm:prSet custT="1"/>
      <dgm:spPr/>
      <dgm:t>
        <a:bodyPr/>
        <a:lstStyle/>
        <a:p>
          <a:pPr rtl="0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безусловность – </a:t>
          </a:r>
          <a:r>
            <a:rPr lang="ru-RU" sz="2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условий или выполнение всех условий для осуществления перевода в определенный момент времени; </a:t>
          </a:r>
          <a:endParaRPr lang="ru-RU" sz="20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E9641-B312-4859-8693-CAD541A3C90F}" type="parTrans" cxnId="{B4C88D69-E4A8-4EEE-8AA7-0927E0558B55}">
      <dgm:prSet/>
      <dgm:spPr/>
      <dgm:t>
        <a:bodyPr/>
        <a:lstStyle/>
        <a:p>
          <a:endParaRPr lang="ru-RU"/>
        </a:p>
      </dgm:t>
    </dgm:pt>
    <dgm:pt modelId="{EC18F27E-C6B0-44F6-97E7-737580282C05}" type="sibTrans" cxnId="{B4C88D69-E4A8-4EEE-8AA7-0927E0558B55}">
      <dgm:prSet/>
      <dgm:spPr/>
      <dgm:t>
        <a:bodyPr/>
        <a:lstStyle/>
        <a:p>
          <a:endParaRPr lang="ru-RU"/>
        </a:p>
      </dgm:t>
    </dgm:pt>
    <dgm:pt modelId="{7E55A8F2-DB81-435C-A0EC-57460BD21E08}" type="pres">
      <dgm:prSet presAssocID="{8E3B17E5-4F1A-4C34-B49A-4545E2B12B7C}" presName="linearFlow" presStyleCnt="0">
        <dgm:presLayoutVars>
          <dgm:dir/>
          <dgm:animLvl val="lvl"/>
          <dgm:resizeHandles val="exact"/>
        </dgm:presLayoutVars>
      </dgm:prSet>
      <dgm:spPr/>
    </dgm:pt>
    <dgm:pt modelId="{152A3BB1-742D-49E5-B35E-CD9DCAFDE7E4}" type="pres">
      <dgm:prSet presAssocID="{80DFB8B7-2ED5-4C01-BBD6-DA562720C34D}" presName="composite" presStyleCnt="0"/>
      <dgm:spPr/>
    </dgm:pt>
    <dgm:pt modelId="{4EE94390-ED39-47A6-B414-05B5E569F51B}" type="pres">
      <dgm:prSet presAssocID="{80DFB8B7-2ED5-4C01-BBD6-DA562720C34D}" presName="parentText" presStyleLbl="alignNode1" presStyleIdx="0" presStyleCnt="1" custScaleY="124696" custLinFactNeighborX="29525" custLinFactNeighborY="-40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FFA6-D81E-475C-A87A-8DC419B36C44}" type="pres">
      <dgm:prSet presAssocID="{80DFB8B7-2ED5-4C01-BBD6-DA562720C34D}" presName="descendantText" presStyleLbl="alignAcc1" presStyleIdx="0" presStyleCnt="1" custScaleX="82540" custScaleY="137733">
        <dgm:presLayoutVars>
          <dgm:bulletEnabled val="1"/>
        </dgm:presLayoutVars>
      </dgm:prSet>
      <dgm:spPr/>
    </dgm:pt>
  </dgm:ptLst>
  <dgm:cxnLst>
    <dgm:cxn modelId="{FD92CECE-20CF-4D3E-ABBC-97470FAEAB26}" srcId="{8E3B17E5-4F1A-4C34-B49A-4545E2B12B7C}" destId="{80DFB8B7-2ED5-4C01-BBD6-DA562720C34D}" srcOrd="0" destOrd="0" parTransId="{532468B1-0133-4B8C-A7C2-C8E31160AAE2}" sibTransId="{EF376A3D-BC22-4C8D-9508-05ADE82CE64E}"/>
    <dgm:cxn modelId="{B4C88D69-E4A8-4EEE-8AA7-0927E0558B55}" srcId="{80DFB8B7-2ED5-4C01-BBD6-DA562720C34D}" destId="{83136DA3-2395-422A-A1E2-7F8D891AF2AC}" srcOrd="0" destOrd="0" parTransId="{F1CE9641-B312-4859-8693-CAD541A3C90F}" sibTransId="{EC18F27E-C6B0-44F6-97E7-737580282C05}"/>
    <dgm:cxn modelId="{AF32D3EC-E082-480D-88EA-AD99D265677D}" type="presOf" srcId="{83136DA3-2395-422A-A1E2-7F8D891AF2AC}" destId="{FC28FFA6-D81E-475C-A87A-8DC419B36C44}" srcOrd="0" destOrd="0" presId="urn:microsoft.com/office/officeart/2005/8/layout/chevron2"/>
    <dgm:cxn modelId="{3BAEC38D-9CE1-4C81-9F68-CD3267AD5C69}" type="presOf" srcId="{80DFB8B7-2ED5-4C01-BBD6-DA562720C34D}" destId="{4EE94390-ED39-47A6-B414-05B5E569F51B}" srcOrd="0" destOrd="0" presId="urn:microsoft.com/office/officeart/2005/8/layout/chevron2"/>
    <dgm:cxn modelId="{9FF95C81-45BB-4506-8A5D-A378A5F45045}" type="presOf" srcId="{8E3B17E5-4F1A-4C34-B49A-4545E2B12B7C}" destId="{7E55A8F2-DB81-435C-A0EC-57460BD21E08}" srcOrd="0" destOrd="0" presId="urn:microsoft.com/office/officeart/2005/8/layout/chevron2"/>
    <dgm:cxn modelId="{3AF566CD-541D-4CB7-B2DE-D8CB74062C7B}" type="presParOf" srcId="{7E55A8F2-DB81-435C-A0EC-57460BD21E08}" destId="{152A3BB1-742D-49E5-B35E-CD9DCAFDE7E4}" srcOrd="0" destOrd="0" presId="urn:microsoft.com/office/officeart/2005/8/layout/chevron2"/>
    <dgm:cxn modelId="{259C71AB-2B56-4E47-BB68-E9388CCA6DF4}" type="presParOf" srcId="{152A3BB1-742D-49E5-B35E-CD9DCAFDE7E4}" destId="{4EE94390-ED39-47A6-B414-05B5E569F51B}" srcOrd="0" destOrd="0" presId="urn:microsoft.com/office/officeart/2005/8/layout/chevron2"/>
    <dgm:cxn modelId="{75D675AD-8B7C-480E-BC35-914C86F28AFB}" type="presParOf" srcId="{152A3BB1-742D-49E5-B35E-CD9DCAFDE7E4}" destId="{FC28FFA6-D81E-475C-A87A-8DC419B36C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1801C3-A0F1-4700-B6BD-61034FD1A27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7953DA-F0DB-43CF-9A4A-2D3D9665A82C}">
      <dgm:prSet/>
      <dgm:spPr/>
      <dgm:t>
        <a:bodyPr/>
        <a:lstStyle/>
        <a:p>
          <a:pPr rtl="0"/>
          <a:endParaRPr lang="ru-RU" dirty="0"/>
        </a:p>
      </dgm:t>
    </dgm:pt>
    <dgm:pt modelId="{630B7A90-0D3C-4D7A-9166-266AD9181691}" type="parTrans" cxnId="{6B7EBC8E-197D-47BF-AD33-893044DC6221}">
      <dgm:prSet/>
      <dgm:spPr/>
      <dgm:t>
        <a:bodyPr/>
        <a:lstStyle/>
        <a:p>
          <a:endParaRPr lang="ru-RU"/>
        </a:p>
      </dgm:t>
    </dgm:pt>
    <dgm:pt modelId="{501B2B29-5766-4D76-BC7D-02177B0C230E}" type="sibTrans" cxnId="{6B7EBC8E-197D-47BF-AD33-893044DC6221}">
      <dgm:prSet/>
      <dgm:spPr/>
      <dgm:t>
        <a:bodyPr/>
        <a:lstStyle/>
        <a:p>
          <a:endParaRPr lang="ru-RU"/>
        </a:p>
      </dgm:t>
    </dgm:pt>
    <dgm:pt modelId="{38D10A0C-B2C1-4ACC-8857-2EB106CA140C}">
      <dgm:prSet custT="1"/>
      <dgm:spPr/>
      <dgm:t>
        <a:bodyPr/>
        <a:lstStyle/>
        <a:p>
          <a:pPr rtl="0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окончательность – </a:t>
          </a:r>
          <a:r>
            <a:rPr lang="ru-RU" sz="2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денежных средств получателю средств в определенный момент времени.  </a:t>
          </a:r>
          <a:endParaRPr lang="ru-RU" sz="20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793EF-AA5C-43D2-A291-E2FA87A0A562}" type="parTrans" cxnId="{C66DC106-9A0F-417E-A103-8828C5BAE5A1}">
      <dgm:prSet/>
      <dgm:spPr/>
      <dgm:t>
        <a:bodyPr/>
        <a:lstStyle/>
        <a:p>
          <a:endParaRPr lang="ru-RU"/>
        </a:p>
      </dgm:t>
    </dgm:pt>
    <dgm:pt modelId="{F0C5159E-5128-44BF-BFB1-1EBCB03A66A8}" type="sibTrans" cxnId="{C66DC106-9A0F-417E-A103-8828C5BAE5A1}">
      <dgm:prSet/>
      <dgm:spPr/>
      <dgm:t>
        <a:bodyPr/>
        <a:lstStyle/>
        <a:p>
          <a:endParaRPr lang="ru-RU"/>
        </a:p>
      </dgm:t>
    </dgm:pt>
    <dgm:pt modelId="{CBA7B27C-6674-464C-B09B-3CCA27BDEBF7}" type="pres">
      <dgm:prSet presAssocID="{1F1801C3-A0F1-4700-B6BD-61034FD1A272}" presName="linearFlow" presStyleCnt="0">
        <dgm:presLayoutVars>
          <dgm:dir/>
          <dgm:animLvl val="lvl"/>
          <dgm:resizeHandles val="exact"/>
        </dgm:presLayoutVars>
      </dgm:prSet>
      <dgm:spPr/>
    </dgm:pt>
    <dgm:pt modelId="{296A1C9E-21A0-4A23-9004-2BA87104BC78}" type="pres">
      <dgm:prSet presAssocID="{707953DA-F0DB-43CF-9A4A-2D3D9665A82C}" presName="composite" presStyleCnt="0"/>
      <dgm:spPr/>
    </dgm:pt>
    <dgm:pt modelId="{5179D070-5183-4978-A346-302BB891498F}" type="pres">
      <dgm:prSet presAssocID="{707953DA-F0DB-43CF-9A4A-2D3D9665A82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40049-B8F7-4437-A6C2-699F995DDF9C}" type="pres">
      <dgm:prSet presAssocID="{707953DA-F0DB-43CF-9A4A-2D3D9665A82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B7EBC8E-197D-47BF-AD33-893044DC6221}" srcId="{1F1801C3-A0F1-4700-B6BD-61034FD1A272}" destId="{707953DA-F0DB-43CF-9A4A-2D3D9665A82C}" srcOrd="0" destOrd="0" parTransId="{630B7A90-0D3C-4D7A-9166-266AD9181691}" sibTransId="{501B2B29-5766-4D76-BC7D-02177B0C230E}"/>
    <dgm:cxn modelId="{0B8E629A-6824-47E0-BCF6-548DEAC12C66}" type="presOf" srcId="{1F1801C3-A0F1-4700-B6BD-61034FD1A272}" destId="{CBA7B27C-6674-464C-B09B-3CCA27BDEBF7}" srcOrd="0" destOrd="0" presId="urn:microsoft.com/office/officeart/2005/8/layout/chevron2"/>
    <dgm:cxn modelId="{97D340F4-EE6B-454A-82B6-DAEA598295A1}" type="presOf" srcId="{38D10A0C-B2C1-4ACC-8857-2EB106CA140C}" destId="{22C40049-B8F7-4437-A6C2-699F995DDF9C}" srcOrd="0" destOrd="0" presId="urn:microsoft.com/office/officeart/2005/8/layout/chevron2"/>
    <dgm:cxn modelId="{C66DC106-9A0F-417E-A103-8828C5BAE5A1}" srcId="{707953DA-F0DB-43CF-9A4A-2D3D9665A82C}" destId="{38D10A0C-B2C1-4ACC-8857-2EB106CA140C}" srcOrd="0" destOrd="0" parTransId="{516793EF-AA5C-43D2-A291-E2FA87A0A562}" sibTransId="{F0C5159E-5128-44BF-BFB1-1EBCB03A66A8}"/>
    <dgm:cxn modelId="{90A9AB3A-1633-481A-93A9-677259FE3C28}" type="presOf" srcId="{707953DA-F0DB-43CF-9A4A-2D3D9665A82C}" destId="{5179D070-5183-4978-A346-302BB891498F}" srcOrd="0" destOrd="0" presId="urn:microsoft.com/office/officeart/2005/8/layout/chevron2"/>
    <dgm:cxn modelId="{569E4A1A-EC87-4598-A174-9E7D9BCF7CD2}" type="presParOf" srcId="{CBA7B27C-6674-464C-B09B-3CCA27BDEBF7}" destId="{296A1C9E-21A0-4A23-9004-2BA87104BC78}" srcOrd="0" destOrd="0" presId="urn:microsoft.com/office/officeart/2005/8/layout/chevron2"/>
    <dgm:cxn modelId="{4A469809-C5FB-4015-9005-C83BFD7AF5A4}" type="presParOf" srcId="{296A1C9E-21A0-4A23-9004-2BA87104BC78}" destId="{5179D070-5183-4978-A346-302BB891498F}" srcOrd="0" destOrd="0" presId="urn:microsoft.com/office/officeart/2005/8/layout/chevron2"/>
    <dgm:cxn modelId="{B569F251-A42E-4558-B908-6D53BED0A331}" type="presParOf" srcId="{296A1C9E-21A0-4A23-9004-2BA87104BC78}" destId="{22C40049-B8F7-4437-A6C2-699F995DDF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37B952-BDC1-4226-B947-99BBF98DC80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B0B5B-6A98-46DA-9F27-9089B024A7ED}">
      <dgm:prSet/>
      <dgm:spPr/>
      <dgm:t>
        <a:bodyPr/>
        <a:lstStyle/>
        <a:p>
          <a:pPr rtl="0"/>
          <a:endParaRPr lang="ru-RU" dirty="0"/>
        </a:p>
      </dgm:t>
    </dgm:pt>
    <dgm:pt modelId="{ED22D8D6-7C63-4FD1-BC6C-B712F2C4AE2F}" type="parTrans" cxnId="{D0E5A606-E72F-42BC-8DAE-5422DB3DE7D0}">
      <dgm:prSet/>
      <dgm:spPr/>
      <dgm:t>
        <a:bodyPr/>
        <a:lstStyle/>
        <a:p>
          <a:endParaRPr lang="ru-RU"/>
        </a:p>
      </dgm:t>
    </dgm:pt>
    <dgm:pt modelId="{EE36580F-2A86-4FC0-A523-EE86DBCDEC61}" type="sibTrans" cxnId="{D0E5A606-E72F-42BC-8DAE-5422DB3DE7D0}">
      <dgm:prSet/>
      <dgm:spPr/>
      <dgm:t>
        <a:bodyPr/>
        <a:lstStyle/>
        <a:p>
          <a:endParaRPr lang="ru-RU"/>
        </a:p>
      </dgm:t>
    </dgm:pt>
    <dgm:pt modelId="{4BB58D16-53C1-48A9-B4B9-1C69530686C8}">
      <dgm:prSet custT="1"/>
      <dgm:spPr/>
      <dgm:t>
        <a:bodyPr/>
        <a:lstStyle/>
        <a:p>
          <a:pPr rtl="0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безотзывность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отсутствие или прекращение возможности отзыва распоряжения об осуществлении перевода денежных средств в определенный момент времени;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5F694-0462-4A7E-AF9D-4B341509E870}" type="parTrans" cxnId="{84E7EBDD-3BBE-401A-B5F8-5637BF6106E6}">
      <dgm:prSet/>
      <dgm:spPr/>
      <dgm:t>
        <a:bodyPr/>
        <a:lstStyle/>
        <a:p>
          <a:endParaRPr lang="ru-RU"/>
        </a:p>
      </dgm:t>
    </dgm:pt>
    <dgm:pt modelId="{C487171E-6216-4C9E-B4E0-A15FC49F2522}" type="sibTrans" cxnId="{84E7EBDD-3BBE-401A-B5F8-5637BF6106E6}">
      <dgm:prSet/>
      <dgm:spPr/>
      <dgm:t>
        <a:bodyPr/>
        <a:lstStyle/>
        <a:p>
          <a:endParaRPr lang="ru-RU"/>
        </a:p>
      </dgm:t>
    </dgm:pt>
    <dgm:pt modelId="{B60437A2-D943-4634-A45A-6F8B8A6CBB02}" type="pres">
      <dgm:prSet presAssocID="{1237B952-BDC1-4226-B947-99BBF98DC80C}" presName="linearFlow" presStyleCnt="0">
        <dgm:presLayoutVars>
          <dgm:dir/>
          <dgm:animLvl val="lvl"/>
          <dgm:resizeHandles val="exact"/>
        </dgm:presLayoutVars>
      </dgm:prSet>
      <dgm:spPr/>
    </dgm:pt>
    <dgm:pt modelId="{F663F1DB-330F-43B1-9B4D-DB5EE79BB10D}" type="pres">
      <dgm:prSet presAssocID="{044B0B5B-6A98-46DA-9F27-9089B024A7ED}" presName="composite" presStyleCnt="0"/>
      <dgm:spPr/>
    </dgm:pt>
    <dgm:pt modelId="{35498D66-11D9-47DC-9EAE-3860F494983D}" type="pres">
      <dgm:prSet presAssocID="{044B0B5B-6A98-46DA-9F27-9089B024A7ED}" presName="parentText" presStyleLbl="alignNode1" presStyleIdx="0" presStyleCnt="1" custLinFactNeighborX="-15529" custLinFactNeighborY="-4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69BB-C022-4488-AA26-5497562449E8}" type="pres">
      <dgm:prSet presAssocID="{044B0B5B-6A98-46DA-9F27-9089B024A7ED}" presName="descendantText" presStyleLbl="alignAcc1" presStyleIdx="0" presStyleCnt="1" custScaleX="96647" custScaleY="133024" custLinFactNeighborX="-1873" custLinFactNeighborY="3133">
        <dgm:presLayoutVars>
          <dgm:bulletEnabled val="1"/>
        </dgm:presLayoutVars>
      </dgm:prSet>
      <dgm:spPr/>
    </dgm:pt>
  </dgm:ptLst>
  <dgm:cxnLst>
    <dgm:cxn modelId="{B725D4DA-E8B5-4282-A55B-F377093B1109}" type="presOf" srcId="{4BB58D16-53C1-48A9-B4B9-1C69530686C8}" destId="{3E2F69BB-C022-4488-AA26-5497562449E8}" srcOrd="0" destOrd="0" presId="urn:microsoft.com/office/officeart/2005/8/layout/chevron2"/>
    <dgm:cxn modelId="{EF442FC8-679F-4D15-A68F-EAE808CD17D7}" type="presOf" srcId="{1237B952-BDC1-4226-B947-99BBF98DC80C}" destId="{B60437A2-D943-4634-A45A-6F8B8A6CBB02}" srcOrd="0" destOrd="0" presId="urn:microsoft.com/office/officeart/2005/8/layout/chevron2"/>
    <dgm:cxn modelId="{DB2FE057-0AA8-4171-9AA9-8B7833517FDF}" type="presOf" srcId="{044B0B5B-6A98-46DA-9F27-9089B024A7ED}" destId="{35498D66-11D9-47DC-9EAE-3860F494983D}" srcOrd="0" destOrd="0" presId="urn:microsoft.com/office/officeart/2005/8/layout/chevron2"/>
    <dgm:cxn modelId="{84E7EBDD-3BBE-401A-B5F8-5637BF6106E6}" srcId="{044B0B5B-6A98-46DA-9F27-9089B024A7ED}" destId="{4BB58D16-53C1-48A9-B4B9-1C69530686C8}" srcOrd="0" destOrd="0" parTransId="{42C5F694-0462-4A7E-AF9D-4B341509E870}" sibTransId="{C487171E-6216-4C9E-B4E0-A15FC49F2522}"/>
    <dgm:cxn modelId="{D0E5A606-E72F-42BC-8DAE-5422DB3DE7D0}" srcId="{1237B952-BDC1-4226-B947-99BBF98DC80C}" destId="{044B0B5B-6A98-46DA-9F27-9089B024A7ED}" srcOrd="0" destOrd="0" parTransId="{ED22D8D6-7C63-4FD1-BC6C-B712F2C4AE2F}" sibTransId="{EE36580F-2A86-4FC0-A523-EE86DBCDEC61}"/>
    <dgm:cxn modelId="{B746E611-4135-4B6C-897F-722818466E13}" type="presParOf" srcId="{B60437A2-D943-4634-A45A-6F8B8A6CBB02}" destId="{F663F1DB-330F-43B1-9B4D-DB5EE79BB10D}" srcOrd="0" destOrd="0" presId="urn:microsoft.com/office/officeart/2005/8/layout/chevron2"/>
    <dgm:cxn modelId="{F9859AEA-6253-40C4-BC09-F5AFCB7B53BA}" type="presParOf" srcId="{F663F1DB-330F-43B1-9B4D-DB5EE79BB10D}" destId="{35498D66-11D9-47DC-9EAE-3860F494983D}" srcOrd="0" destOrd="0" presId="urn:microsoft.com/office/officeart/2005/8/layout/chevron2"/>
    <dgm:cxn modelId="{A022C535-316A-477E-956E-5EBF4F269B83}" type="presParOf" srcId="{F663F1DB-330F-43B1-9B4D-DB5EE79BB10D}" destId="{3E2F69BB-C022-4488-AA26-5497562449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F71EF8-901D-4301-9FF7-81822A21860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09AE86-BEBA-4FC5-90C6-E20FDEC9E7A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Дебетовые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карты обеспечивают расчет в рамках кредитового остатка на специальном карточном счете плательщика.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83F9F-7CB8-4011-AAC2-D5A31A3FF8C0}" type="parTrans" cxnId="{4AAB04C5-98E9-4FF8-AC72-328D319FF616}">
      <dgm:prSet/>
      <dgm:spPr/>
      <dgm:t>
        <a:bodyPr/>
        <a:lstStyle/>
        <a:p>
          <a:endParaRPr lang="ru-RU"/>
        </a:p>
      </dgm:t>
    </dgm:pt>
    <dgm:pt modelId="{E8B80097-1877-4638-868D-4FE7D8BF98BC}" type="sibTrans" cxnId="{4AAB04C5-98E9-4FF8-AC72-328D319FF616}">
      <dgm:prSet/>
      <dgm:spPr/>
      <dgm:t>
        <a:bodyPr/>
        <a:lstStyle/>
        <a:p>
          <a:endParaRPr lang="ru-RU"/>
        </a:p>
      </dgm:t>
    </dgm:pt>
    <dgm:pt modelId="{64E4697E-9407-4090-9F97-6D6B71031A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Кредитные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карты позволяют образовывать дебетовый остаток на специальном карточном счете, то есть предоставлять клиенту своеобразный кредит.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20D79-0EFF-464E-9D67-A2FC23B0482E}" type="parTrans" cxnId="{BB7537C9-8BE3-4E40-A35D-5D52C1E16739}">
      <dgm:prSet/>
      <dgm:spPr/>
      <dgm:t>
        <a:bodyPr/>
        <a:lstStyle/>
        <a:p>
          <a:endParaRPr lang="ru-RU"/>
        </a:p>
      </dgm:t>
    </dgm:pt>
    <dgm:pt modelId="{2D34A865-4AEF-4D38-A604-ECBC2015B4B7}" type="sibTrans" cxnId="{BB7537C9-8BE3-4E40-A35D-5D52C1E16739}">
      <dgm:prSet/>
      <dgm:spPr/>
      <dgm:t>
        <a:bodyPr/>
        <a:lstStyle/>
        <a:p>
          <a:endParaRPr lang="ru-RU"/>
        </a:p>
      </dgm:t>
    </dgm:pt>
    <dgm:pt modelId="{81CAD087-8E75-4988-ACC6-FFEF484B208C}" type="pres">
      <dgm:prSet presAssocID="{B3F71EF8-901D-4301-9FF7-81822A21860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15151D-3F10-4D46-A1C4-8165A755833C}" type="pres">
      <dgm:prSet presAssocID="{5E09AE86-BEBA-4FC5-90C6-E20FDEC9E7A3}" presName="horFlow" presStyleCnt="0"/>
      <dgm:spPr/>
    </dgm:pt>
    <dgm:pt modelId="{3DF60E1E-6E71-4177-95B4-06E2BEB14B1A}" type="pres">
      <dgm:prSet presAssocID="{5E09AE86-BEBA-4FC5-90C6-E20FDEC9E7A3}" presName="bigChev" presStyleLbl="node1" presStyleIdx="0" presStyleCnt="2" custScaleX="285988"/>
      <dgm:spPr/>
    </dgm:pt>
    <dgm:pt modelId="{3672F0A5-7691-495D-B7DB-4206D5C384F3}" type="pres">
      <dgm:prSet presAssocID="{5E09AE86-BEBA-4FC5-90C6-E20FDEC9E7A3}" presName="vSp" presStyleCnt="0"/>
      <dgm:spPr/>
    </dgm:pt>
    <dgm:pt modelId="{0DBEBE79-D3B1-4237-910B-E8A2F46EBC1D}" type="pres">
      <dgm:prSet presAssocID="{64E4697E-9407-4090-9F97-6D6B71031A6A}" presName="horFlow" presStyleCnt="0"/>
      <dgm:spPr/>
    </dgm:pt>
    <dgm:pt modelId="{CB5ABA74-1169-4D44-8249-0FC627185E46}" type="pres">
      <dgm:prSet presAssocID="{64E4697E-9407-4090-9F97-6D6B71031A6A}" presName="bigChev" presStyleLbl="node1" presStyleIdx="1" presStyleCnt="2" custScaleX="285635" custScaleY="111207"/>
      <dgm:spPr/>
      <dgm:t>
        <a:bodyPr/>
        <a:lstStyle/>
        <a:p>
          <a:endParaRPr lang="ru-RU"/>
        </a:p>
      </dgm:t>
    </dgm:pt>
  </dgm:ptLst>
  <dgm:cxnLst>
    <dgm:cxn modelId="{B45A6545-7B35-4717-8A96-80CDC406401B}" type="presOf" srcId="{5E09AE86-BEBA-4FC5-90C6-E20FDEC9E7A3}" destId="{3DF60E1E-6E71-4177-95B4-06E2BEB14B1A}" srcOrd="0" destOrd="0" presId="urn:microsoft.com/office/officeart/2005/8/layout/lProcess3"/>
    <dgm:cxn modelId="{AC8773D4-1B81-4A05-86C8-16A037896EDA}" type="presOf" srcId="{64E4697E-9407-4090-9F97-6D6B71031A6A}" destId="{CB5ABA74-1169-4D44-8249-0FC627185E46}" srcOrd="0" destOrd="0" presId="urn:microsoft.com/office/officeart/2005/8/layout/lProcess3"/>
    <dgm:cxn modelId="{BB7537C9-8BE3-4E40-A35D-5D52C1E16739}" srcId="{B3F71EF8-901D-4301-9FF7-81822A218600}" destId="{64E4697E-9407-4090-9F97-6D6B71031A6A}" srcOrd="1" destOrd="0" parTransId="{22C20D79-0EFF-464E-9D67-A2FC23B0482E}" sibTransId="{2D34A865-4AEF-4D38-A604-ECBC2015B4B7}"/>
    <dgm:cxn modelId="{ECCE552D-06F0-44A3-8C01-97A74A4DF353}" type="presOf" srcId="{B3F71EF8-901D-4301-9FF7-81822A218600}" destId="{81CAD087-8E75-4988-ACC6-FFEF484B208C}" srcOrd="0" destOrd="0" presId="urn:microsoft.com/office/officeart/2005/8/layout/lProcess3"/>
    <dgm:cxn modelId="{4AAB04C5-98E9-4FF8-AC72-328D319FF616}" srcId="{B3F71EF8-901D-4301-9FF7-81822A218600}" destId="{5E09AE86-BEBA-4FC5-90C6-E20FDEC9E7A3}" srcOrd="0" destOrd="0" parTransId="{79883F9F-7CB8-4011-AAC2-D5A31A3FF8C0}" sibTransId="{E8B80097-1877-4638-868D-4FE7D8BF98BC}"/>
    <dgm:cxn modelId="{9C499E1E-BEDD-4D96-8593-CAC488727161}" type="presParOf" srcId="{81CAD087-8E75-4988-ACC6-FFEF484B208C}" destId="{2E15151D-3F10-4D46-A1C4-8165A755833C}" srcOrd="0" destOrd="0" presId="urn:microsoft.com/office/officeart/2005/8/layout/lProcess3"/>
    <dgm:cxn modelId="{1C02D1F0-3508-415E-A5F6-8A8AF3537958}" type="presParOf" srcId="{2E15151D-3F10-4D46-A1C4-8165A755833C}" destId="{3DF60E1E-6E71-4177-95B4-06E2BEB14B1A}" srcOrd="0" destOrd="0" presId="urn:microsoft.com/office/officeart/2005/8/layout/lProcess3"/>
    <dgm:cxn modelId="{F40665A5-4224-410A-8679-6C2D05C219E0}" type="presParOf" srcId="{81CAD087-8E75-4988-ACC6-FFEF484B208C}" destId="{3672F0A5-7691-495D-B7DB-4206D5C384F3}" srcOrd="1" destOrd="0" presId="urn:microsoft.com/office/officeart/2005/8/layout/lProcess3"/>
    <dgm:cxn modelId="{E4BFC392-7835-486F-B44B-D9D98791B055}" type="presParOf" srcId="{81CAD087-8E75-4988-ACC6-FFEF484B208C}" destId="{0DBEBE79-D3B1-4237-910B-E8A2F46EBC1D}" srcOrd="2" destOrd="0" presId="urn:microsoft.com/office/officeart/2005/8/layout/lProcess3"/>
    <dgm:cxn modelId="{CC25656E-E6BD-49ED-A068-FDAFD3D6C865}" type="presParOf" srcId="{0DBEBE79-D3B1-4237-910B-E8A2F46EBC1D}" destId="{CB5ABA74-1169-4D44-8249-0FC627185E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1AD86-8538-4114-9BA9-DB81A8902A23}">
      <dsp:nvSpPr>
        <dsp:cNvPr id="0" name=""/>
        <dsp:cNvSpPr/>
      </dsp:nvSpPr>
      <dsp:spPr>
        <a:xfrm rot="10800000">
          <a:off x="1680405" y="329707"/>
          <a:ext cx="4447641" cy="22405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0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Областное бюджетное учреждение социального обслуживания «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Железногорский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межрайонный комплексный центр социального обслуживания населения Курской области»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0540" y="329707"/>
        <a:ext cx="3887506" cy="2240541"/>
      </dsp:txXfrm>
    </dsp:sp>
    <dsp:sp modelId="{25665EF6-4330-440B-93CD-CAFFBB8D45AB}">
      <dsp:nvSpPr>
        <dsp:cNvPr id="0" name=""/>
        <dsp:cNvSpPr/>
      </dsp:nvSpPr>
      <dsp:spPr>
        <a:xfrm>
          <a:off x="594325" y="363898"/>
          <a:ext cx="2240541" cy="22405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F34B-573A-49DC-8077-A97F10210CFB}">
      <dsp:nvSpPr>
        <dsp:cNvPr id="0" name=""/>
        <dsp:cNvSpPr/>
      </dsp:nvSpPr>
      <dsp:spPr>
        <a:xfrm>
          <a:off x="0" y="431229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наличных (касса банка и АТМ)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453718"/>
        <a:ext cx="6020662" cy="415709"/>
      </dsp:txXfrm>
    </dsp:sp>
    <dsp:sp modelId="{94EF89C4-59B7-4B4D-836C-32A72F16D494}">
      <dsp:nvSpPr>
        <dsp:cNvPr id="0" name=""/>
        <dsp:cNvSpPr/>
      </dsp:nvSpPr>
      <dsp:spPr>
        <a:xfrm>
          <a:off x="0" y="906317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товаров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928806"/>
        <a:ext cx="6020662" cy="415709"/>
      </dsp:txXfrm>
    </dsp:sp>
    <dsp:sp modelId="{492F9D48-5011-47B1-9CA7-70773EE7A691}">
      <dsp:nvSpPr>
        <dsp:cNvPr id="0" name=""/>
        <dsp:cNvSpPr/>
      </dsp:nvSpPr>
      <dsp:spPr>
        <a:xfrm>
          <a:off x="0" y="1381404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услуг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1403893"/>
        <a:ext cx="6020662" cy="415709"/>
      </dsp:txXfrm>
    </dsp:sp>
    <dsp:sp modelId="{71261E99-72F5-4AFC-B761-D9CA1722B188}">
      <dsp:nvSpPr>
        <dsp:cNvPr id="0" name=""/>
        <dsp:cNvSpPr/>
      </dsp:nvSpPr>
      <dsp:spPr>
        <a:xfrm>
          <a:off x="0" y="1856492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Операции внесения средств на карту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1878981"/>
        <a:ext cx="6020662" cy="415709"/>
      </dsp:txXfrm>
    </dsp:sp>
    <dsp:sp modelId="{4423B680-CD86-4490-B217-A65F968E227D}">
      <dsp:nvSpPr>
        <dsp:cNvPr id="0" name=""/>
        <dsp:cNvSpPr/>
      </dsp:nvSpPr>
      <dsp:spPr>
        <a:xfrm>
          <a:off x="0" y="2331579"/>
          <a:ext cx="6065640" cy="554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CARD2CARD – перевод средств между картами (с карты на карту)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75" y="2358654"/>
        <a:ext cx="6011490" cy="500476"/>
      </dsp:txXfrm>
    </dsp:sp>
    <dsp:sp modelId="{594FCA59-172B-4A32-A635-95A662605965}">
      <dsp:nvSpPr>
        <dsp:cNvPr id="0" name=""/>
        <dsp:cNvSpPr/>
      </dsp:nvSpPr>
      <dsp:spPr>
        <a:xfrm>
          <a:off x="0" y="2954247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баланса (лимит карты),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2976736"/>
        <a:ext cx="6020662" cy="415709"/>
      </dsp:txXfrm>
    </dsp:sp>
    <dsp:sp modelId="{F681525B-C8E6-437A-8EE2-BDD7D8295A7E}">
      <dsp:nvSpPr>
        <dsp:cNvPr id="0" name=""/>
        <dsp:cNvSpPr/>
      </dsp:nvSpPr>
      <dsp:spPr>
        <a:xfrm>
          <a:off x="0" y="3445509"/>
          <a:ext cx="6065640" cy="46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Минивыписка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(баланс + список последних операций)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9" y="3467998"/>
        <a:ext cx="6020662" cy="4157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6F55-C4CD-44D4-80C0-A2431694C75E}">
      <dsp:nvSpPr>
        <dsp:cNvPr id="0" name=""/>
        <dsp:cNvSpPr/>
      </dsp:nvSpPr>
      <dsp:spPr>
        <a:xfrm>
          <a:off x="1452685" y="0"/>
          <a:ext cx="3037199" cy="30371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8EF3B-4DD3-41FE-9564-0229DDE52C71}">
      <dsp:nvSpPr>
        <dsp:cNvPr id="0" name=""/>
        <dsp:cNvSpPr/>
      </dsp:nvSpPr>
      <dsp:spPr>
        <a:xfrm>
          <a:off x="1825254" y="209006"/>
          <a:ext cx="1708664" cy="1184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•Во-первых, на размер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кэшбэка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077" y="266829"/>
        <a:ext cx="1593018" cy="1068861"/>
      </dsp:txXfrm>
    </dsp:sp>
    <dsp:sp modelId="{04228D28-6F25-4184-A6C9-980C48063613}">
      <dsp:nvSpPr>
        <dsp:cNvPr id="0" name=""/>
        <dsp:cNvSpPr/>
      </dsp:nvSpPr>
      <dsp:spPr>
        <a:xfrm>
          <a:off x="3798469" y="194590"/>
          <a:ext cx="2207886" cy="1184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•Во-вторых, на стоимость обслуживания.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6292" y="252413"/>
        <a:ext cx="2092240" cy="1068861"/>
      </dsp:txXfrm>
    </dsp:sp>
    <dsp:sp modelId="{D94303F6-F73C-4BC8-8278-FAAEE65CD869}">
      <dsp:nvSpPr>
        <dsp:cNvPr id="0" name=""/>
        <dsp:cNvSpPr/>
      </dsp:nvSpPr>
      <dsp:spPr>
        <a:xfrm>
          <a:off x="1795144" y="1582090"/>
          <a:ext cx="1897829" cy="1184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•В-третьих, на договор при оформлении карты.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2967" y="1639913"/>
        <a:ext cx="1782183" cy="1068861"/>
      </dsp:txXfrm>
    </dsp:sp>
    <dsp:sp modelId="{8AD32100-8797-474B-B868-9988ED06927E}">
      <dsp:nvSpPr>
        <dsp:cNvPr id="0" name=""/>
        <dsp:cNvSpPr/>
      </dsp:nvSpPr>
      <dsp:spPr>
        <a:xfrm>
          <a:off x="3798475" y="1591519"/>
          <a:ext cx="2275486" cy="1184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•В-четвертых, на то, как вы тратите деньги по карте.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6298" y="1649342"/>
        <a:ext cx="2159840" cy="1068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5D14D-2C46-4191-AFD6-EC88FF75DCE9}">
      <dsp:nvSpPr>
        <dsp:cNvPr id="0" name=""/>
        <dsp:cNvSpPr/>
      </dsp:nvSpPr>
      <dsp:spPr>
        <a:xfrm>
          <a:off x="1409186" y="0"/>
          <a:ext cx="4026651" cy="4026651"/>
        </a:xfrm>
        <a:prstGeom prst="triangl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0B4052E-49A9-4A1D-90F2-88FA5A754713}">
      <dsp:nvSpPr>
        <dsp:cNvPr id="0" name=""/>
        <dsp:cNvSpPr/>
      </dsp:nvSpPr>
      <dsp:spPr>
        <a:xfrm>
          <a:off x="2223921" y="403984"/>
          <a:ext cx="5014503" cy="2886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Самым заметным достижением в банковском бизнесе за последние 20 лет можно назвать широкомасштабное внедрение технологии электронного банкинга, благодаря чему клиент получил возможность выполнять банковские транзакции без визита в банк, используя различные способы телекоммуникации (сеть Интернет и сотовая связь).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804" y="544867"/>
        <a:ext cx="4732737" cy="2604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C941-3196-4909-8158-4E359B6AF72D}">
      <dsp:nvSpPr>
        <dsp:cNvPr id="0" name=""/>
        <dsp:cNvSpPr/>
      </dsp:nvSpPr>
      <dsp:spPr>
        <a:xfrm>
          <a:off x="0" y="338728"/>
          <a:ext cx="4572000" cy="3088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примерно 70% россиян считают банковскую карту привычным инструментом для повседневной оплаты, держатели дебетовых карт – самые лояльные клиенты банков. Поэтому основное внимание мы уделим банковской расчетной карте.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83" y="489511"/>
        <a:ext cx="4270434" cy="2787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39EBE-BA38-435F-A539-5B5F16797FF4}">
      <dsp:nvSpPr>
        <dsp:cNvPr id="0" name=""/>
        <dsp:cNvSpPr/>
      </dsp:nvSpPr>
      <dsp:spPr>
        <a:xfrm>
          <a:off x="0" y="184018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6369A185-386C-4A77-A907-9A1F80127721}">
      <dsp:nvSpPr>
        <dsp:cNvPr id="0" name=""/>
        <dsp:cNvSpPr/>
      </dsp:nvSpPr>
      <dsp:spPr>
        <a:xfrm>
          <a:off x="1828800" y="184018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•	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перевода денежных средств (так называемые безналичные расчеты)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800" y="184018"/>
        <a:ext cx="4267200" cy="1097282"/>
      </dsp:txXfrm>
    </dsp:sp>
    <dsp:sp modelId="{F0086DD4-AA56-46AA-B363-66BADED3BEED}">
      <dsp:nvSpPr>
        <dsp:cNvPr id="0" name=""/>
        <dsp:cNvSpPr/>
      </dsp:nvSpPr>
      <dsp:spPr>
        <a:xfrm>
          <a:off x="640081" y="1281301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FDF84-7079-4CCC-866D-A863697E7445}">
      <dsp:nvSpPr>
        <dsp:cNvPr id="0" name=""/>
        <dsp:cNvSpPr/>
      </dsp:nvSpPr>
      <dsp:spPr>
        <a:xfrm>
          <a:off x="1828800" y="1281301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	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почтового перевода (Оказываемые Почтой России)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800" y="1281301"/>
        <a:ext cx="4267200" cy="1097278"/>
      </dsp:txXfrm>
    </dsp:sp>
    <dsp:sp modelId="{662C1C33-26C5-48E8-A8DF-A123D9A2AE16}">
      <dsp:nvSpPr>
        <dsp:cNvPr id="0" name=""/>
        <dsp:cNvSpPr/>
      </dsp:nvSpPr>
      <dsp:spPr>
        <a:xfrm>
          <a:off x="1280160" y="2378580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A6CB-9AB8-4466-BCE9-D634740A2092}">
      <dsp:nvSpPr>
        <dsp:cNvPr id="0" name=""/>
        <dsp:cNvSpPr/>
      </dsp:nvSpPr>
      <dsp:spPr>
        <a:xfrm>
          <a:off x="1828800" y="2378580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•	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Услуга 	приёма 	платежей 	(Оказываемые 	платежными агентами)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8800" y="2378580"/>
        <a:ext cx="4267200" cy="1097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94390-ED39-47A6-B414-05B5E569F51B}">
      <dsp:nvSpPr>
        <dsp:cNvPr id="0" name=""/>
        <dsp:cNvSpPr/>
      </dsp:nvSpPr>
      <dsp:spPr>
        <a:xfrm rot="5400000">
          <a:off x="79897" y="466821"/>
          <a:ext cx="2128518" cy="1194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 rot="-5400000">
        <a:off x="546718" y="597438"/>
        <a:ext cx="1194876" cy="933642"/>
      </dsp:txXfrm>
    </dsp:sp>
    <dsp:sp modelId="{FC28FFA6-D81E-475C-A87A-8DC419B36C44}">
      <dsp:nvSpPr>
        <dsp:cNvPr id="0" name=""/>
        <dsp:cNvSpPr/>
      </dsp:nvSpPr>
      <dsp:spPr>
        <a:xfrm rot="5400000">
          <a:off x="2846156" y="-1066741"/>
          <a:ext cx="1528186" cy="3667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безусловность – </a:t>
          </a:r>
          <a:r>
            <a:rPr lang="ru-RU" sz="2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условий или выполнение всех условий для осуществления перевода в определенный момент времени; </a:t>
          </a:r>
          <a:endParaRPr lang="ru-RU" sz="20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6671" y="77344"/>
        <a:ext cx="3592556" cy="1378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9D070-5183-4978-A346-302BB891498F}">
      <dsp:nvSpPr>
        <dsp:cNvPr id="0" name=""/>
        <dsp:cNvSpPr/>
      </dsp:nvSpPr>
      <dsp:spPr>
        <a:xfrm rot="5400000">
          <a:off x="-203577" y="204904"/>
          <a:ext cx="1357181" cy="950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476339"/>
        <a:ext cx="950026" cy="407155"/>
      </dsp:txXfrm>
    </dsp:sp>
    <dsp:sp modelId="{22C40049-B8F7-4437-A6C2-699F995DDF9C}">
      <dsp:nvSpPr>
        <dsp:cNvPr id="0" name=""/>
        <dsp:cNvSpPr/>
      </dsp:nvSpPr>
      <dsp:spPr>
        <a:xfrm rot="5400000">
          <a:off x="3081929" y="-2130575"/>
          <a:ext cx="882167" cy="5145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окончательность – </a:t>
          </a:r>
          <a:r>
            <a:rPr lang="ru-RU" sz="2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денежных средств получателю средств в определенный момент времени.  </a:t>
          </a:r>
          <a:endParaRPr lang="ru-RU" sz="20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0026" y="44392"/>
        <a:ext cx="5102909" cy="796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8D66-11D9-47DC-9EAE-3860F494983D}">
      <dsp:nvSpPr>
        <dsp:cNvPr id="0" name=""/>
        <dsp:cNvSpPr/>
      </dsp:nvSpPr>
      <dsp:spPr>
        <a:xfrm rot="5400000">
          <a:off x="-216410" y="313907"/>
          <a:ext cx="1442734" cy="1009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0" y="602454"/>
        <a:ext cx="1009914" cy="432820"/>
      </dsp:txXfrm>
    </dsp:sp>
    <dsp:sp modelId="{3E2F69BB-C022-4488-AA26-5497562449E8}">
      <dsp:nvSpPr>
        <dsp:cNvPr id="0" name=""/>
        <dsp:cNvSpPr/>
      </dsp:nvSpPr>
      <dsp:spPr>
        <a:xfrm rot="5400000">
          <a:off x="3217325" y="-2139496"/>
          <a:ext cx="1247469" cy="55880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безотзывность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отсутствие или прекращение возможности отзыва распоряжения об осуществлении перевода денежных средств в определенный момент времени;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7020" y="91705"/>
        <a:ext cx="5527183" cy="11256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60E1E-6E71-4177-95B4-06E2BEB14B1A}">
      <dsp:nvSpPr>
        <dsp:cNvPr id="0" name=""/>
        <dsp:cNvSpPr/>
      </dsp:nvSpPr>
      <dsp:spPr>
        <a:xfrm>
          <a:off x="514" y="2924"/>
          <a:ext cx="6460731" cy="903636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Дебетовые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карты обеспечивают расчет в рамках кредитового остатка на специальном карточном счете плательщика.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32" y="2924"/>
        <a:ext cx="5557095" cy="903636"/>
      </dsp:txXfrm>
    </dsp:sp>
    <dsp:sp modelId="{CB5ABA74-1169-4D44-8249-0FC627185E46}">
      <dsp:nvSpPr>
        <dsp:cNvPr id="0" name=""/>
        <dsp:cNvSpPr/>
      </dsp:nvSpPr>
      <dsp:spPr>
        <a:xfrm>
          <a:off x="514" y="1033070"/>
          <a:ext cx="6452757" cy="1004907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Кредитные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карты позволяют образовывать дебетовый остаток на специальном карточном счете, то есть предоставлять клиенту своеобразный кредит.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968" y="1033070"/>
        <a:ext cx="5447850" cy="100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openxmlformats.org/officeDocument/2006/relationships/image" Target="../media/image3.gif"/><Relationship Id="rId1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microsoft.com/office/2007/relationships/hdphoto" Target="../media/hdphoto1.wdp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diagramData" Target="../diagrams/data4.xml"/><Relationship Id="rId12" Type="http://schemas.openxmlformats.org/officeDocument/2006/relationships/diagramLayout" Target="../diagrams/layout4.xml"/><Relationship Id="rId13" Type="http://schemas.openxmlformats.org/officeDocument/2006/relationships/diagramQuickStyle" Target="../diagrams/quickStyle4.xml"/><Relationship Id="rId14" Type="http://schemas.openxmlformats.org/officeDocument/2006/relationships/diagramColors" Target="../diagrams/colors4.xml"/><Relationship Id="rId15" Type="http://schemas.microsoft.com/office/2007/relationships/diagramDrawing" Target="../diagrams/drawing4.xml"/><Relationship Id="rId1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11.gif"/><Relationship Id="rId10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gif"/><Relationship Id="rId3" Type="http://schemas.openxmlformats.org/officeDocument/2006/relationships/image" Target="../media/image14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4" Type="http://schemas.openxmlformats.org/officeDocument/2006/relationships/diagramData" Target="../diagrams/data8.xml"/><Relationship Id="rId15" Type="http://schemas.openxmlformats.org/officeDocument/2006/relationships/diagramLayout" Target="../diagrams/layout8.xml"/><Relationship Id="rId16" Type="http://schemas.openxmlformats.org/officeDocument/2006/relationships/diagramQuickStyle" Target="../diagrams/quickStyle8.xml"/><Relationship Id="rId17" Type="http://schemas.openxmlformats.org/officeDocument/2006/relationships/diagramColors" Target="../diagrams/colors8.xml"/><Relationship Id="rId18" Type="http://schemas.microsoft.com/office/2007/relationships/diagramDrawing" Target="../diagrams/drawing8.xml"/><Relationship Id="rId19" Type="http://schemas.openxmlformats.org/officeDocument/2006/relationships/image" Target="../media/image15.png"/><Relationship Id="rId2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22.png"/><Relationship Id="rId9" Type="http://schemas.openxmlformats.org/officeDocument/2006/relationships/diagramData" Target="../diagrams/data10.xml"/><Relationship Id="rId10" Type="http://schemas.openxmlformats.org/officeDocument/2006/relationships/diagramLayout" Target="../diagrams/layout10.xml"/><Relationship Id="rId11" Type="http://schemas.openxmlformats.org/officeDocument/2006/relationships/diagramQuickStyle" Target="../diagrams/quickStyle10.xml"/><Relationship Id="rId12" Type="http://schemas.openxmlformats.org/officeDocument/2006/relationships/diagramColors" Target="../diagrams/colors10.xml"/><Relationship Id="rId13" Type="http://schemas.microsoft.com/office/2007/relationships/diagramDrawing" Target="../diagrams/drawing10.xml"/><Relationship Id="rId14" Type="http://schemas.openxmlformats.org/officeDocument/2006/relationships/image" Target="../media/image23.gif"/><Relationship Id="rId1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image" Target="../media/image27.jpeg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15" descr=""/>
          <p:cNvPicPr/>
          <p:nvPr/>
        </p:nvPicPr>
        <p:blipFill>
          <a:blip r:embed="rId1"/>
          <a:stretch/>
        </p:blipFill>
        <p:spPr>
          <a:xfrm>
            <a:off x="-6480" y="-6480"/>
            <a:ext cx="12204360" cy="6870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29615640"/>
              </p:ext>
            </p:extLst>
          </p:nvPr>
        </p:nvGraphicFramePr>
        <p:xfrm>
          <a:off x="5812920" y="-122400"/>
          <a:ext cx="6687360" cy="289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" name="Рисунок 6" descr=""/>
          <p:cNvPicPr/>
          <p:nvPr/>
        </p:nvPicPr>
        <p:blipFill>
          <a:blip r:embed="rId7"/>
          <a:stretch/>
        </p:blipFill>
        <p:spPr>
          <a:xfrm>
            <a:off x="5580000" y="150120"/>
            <a:ext cx="2701800" cy="2626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716369613"/>
              </p:ext>
            </p:extLst>
          </p:nvPr>
        </p:nvGraphicFramePr>
        <p:xfrm>
          <a:off x="4297680" y="3050280"/>
          <a:ext cx="4506120" cy="228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8" name="CustomShape 1"/>
          <p:cNvSpPr/>
          <p:nvPr/>
        </p:nvSpPr>
        <p:spPr>
          <a:xfrm>
            <a:off x="853920" y="410040"/>
            <a:ext cx="509364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 u="sng">
                <a:solidFill>
                  <a:srgbClr val="1f4e79"/>
                </a:solidFill>
                <a:uFillTx/>
                <a:latin typeface="Times New Roman"/>
                <a:ea typeface="DejaVu Sans"/>
              </a:rPr>
              <a:t>Тема:</a:t>
            </a:r>
            <a:r>
              <a:rPr b="0" lang="ru-RU" sz="4800" spc="-1" strike="noStrike">
                <a:solidFill>
                  <a:srgbClr val="1f4e79"/>
                </a:solidFill>
                <a:latin typeface="Times New Roman"/>
                <a:ea typeface="DejaVu Sans"/>
              </a:rPr>
              <a:t>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1f4e79"/>
                </a:solidFill>
                <a:latin typeface="Times New Roman"/>
                <a:ea typeface="DejaVu Sans"/>
              </a:rPr>
              <a:t>Банковские карты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79" name="Рисунок 14" descr=""/>
          <p:cNvPicPr/>
          <p:nvPr/>
        </p:nvPicPr>
        <p:blipFill>
          <a:blip r:embed="rId12"/>
          <a:stretch/>
        </p:blipFill>
        <p:spPr>
          <a:xfrm>
            <a:off x="650880" y="2700000"/>
            <a:ext cx="7756200" cy="367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4" descr=""/>
          <p:cNvPicPr/>
          <p:nvPr/>
        </p:nvPicPr>
        <p:blipFill>
          <a:blip r:embed="rId1"/>
          <a:stretch/>
        </p:blipFill>
        <p:spPr>
          <a:xfrm>
            <a:off x="-6480" y="-6480"/>
            <a:ext cx="12204360" cy="687024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1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-100000" bright="5000" contrast="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6480" y="992880"/>
            <a:ext cx="12204360" cy="5853600"/>
          </a:xfrm>
          <a:prstGeom prst="rect">
            <a:avLst/>
          </a:prstGeom>
          <a:ln w="0">
            <a:noFill/>
          </a:ln>
          <a:effectLst>
            <a:outerShdw algn="ctr" dir="5400000" dist="50760" rotWithShape="0">
              <a:srgbClr val="000000"/>
            </a:outerShdw>
          </a:effectLst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94168355"/>
              </p:ext>
            </p:extLst>
          </p:nvPr>
        </p:nvGraphicFramePr>
        <p:xfrm>
          <a:off x="-679320" y="1956240"/>
          <a:ext cx="8646840" cy="40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83" name="Рисунок 8" descr=""/>
          <p:cNvPicPr/>
          <p:nvPr/>
        </p:nvPicPr>
        <p:blipFill>
          <a:blip r:embed="rId9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9" descr=""/>
          <p:cNvPicPr/>
          <p:nvPr/>
        </p:nvPicPr>
        <p:blipFill>
          <a:blip r:embed="rId10"/>
          <a:stretch/>
        </p:blipFill>
        <p:spPr>
          <a:xfrm>
            <a:off x="6092640" y="0"/>
            <a:ext cx="2805480" cy="2584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970599109"/>
              </p:ext>
            </p:extLst>
          </p:nvPr>
        </p:nvGraphicFramePr>
        <p:xfrm>
          <a:off x="7005960" y="2895480"/>
          <a:ext cx="4571280" cy="34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 descr=""/>
          <p:cNvPicPr/>
          <p:nvPr/>
        </p:nvPicPr>
        <p:blipFill>
          <a:blip r:embed="rId1"/>
          <a:stretch/>
        </p:blipFill>
        <p:spPr>
          <a:xfrm>
            <a:off x="-6480" y="-6480"/>
            <a:ext cx="12204360" cy="68702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87" name="Рисунок 8" descr=""/>
          <p:cNvPicPr/>
          <p:nvPr/>
        </p:nvPicPr>
        <p:blipFill>
          <a:blip r:embed="rId2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123840" y="1195560"/>
            <a:ext cx="6095160" cy="10047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Согласно 161 Федеральному закону «О национальной платежной системе», у нас существует три вида платежных услуг: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9" name="Рисунок 9" descr=""/>
          <p:cNvPicPr/>
          <p:nvPr/>
        </p:nvPicPr>
        <p:blipFill>
          <a:blip r:embed="rId3"/>
          <a:stretch/>
        </p:blipFill>
        <p:spPr>
          <a:xfrm>
            <a:off x="6092640" y="0"/>
            <a:ext cx="2805480" cy="2584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398609997"/>
              </p:ext>
            </p:extLst>
          </p:nvPr>
        </p:nvGraphicFramePr>
        <p:xfrm>
          <a:off x="0" y="2453400"/>
          <a:ext cx="6095160" cy="40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0" name="Рисунок 15" descr=""/>
          <p:cNvPicPr/>
          <p:nvPr/>
        </p:nvPicPr>
        <p:blipFill>
          <a:blip r:embed="rId9"/>
          <a:stretch/>
        </p:blipFill>
        <p:spPr>
          <a:xfrm>
            <a:off x="6409440" y="3187440"/>
            <a:ext cx="5452920" cy="286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204360" cy="68702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5" descr=""/>
          <p:cNvPicPr/>
          <p:nvPr/>
        </p:nvPicPr>
        <p:blipFill>
          <a:blip r:embed="rId2"/>
          <a:stretch/>
        </p:blipFill>
        <p:spPr>
          <a:xfrm>
            <a:off x="-6480" y="4846320"/>
            <a:ext cx="12197880" cy="202392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94" name="Рисунок 8" descr=""/>
          <p:cNvPicPr/>
          <p:nvPr/>
        </p:nvPicPr>
        <p:blipFill>
          <a:blip r:embed="rId3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123840" y="1195560"/>
            <a:ext cx="6095160" cy="69984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 базовым характеристикам перевода денежных средств относятся: 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715123143"/>
              </p:ext>
            </p:extLst>
          </p:nvPr>
        </p:nvGraphicFramePr>
        <p:xfrm>
          <a:off x="6451920" y="2664000"/>
          <a:ext cx="5636880" cy="213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4224258016"/>
              </p:ext>
            </p:extLst>
          </p:nvPr>
        </p:nvGraphicFramePr>
        <p:xfrm>
          <a:off x="246960" y="3435480"/>
          <a:ext cx="6095160" cy="13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1252978189"/>
              </p:ext>
            </p:extLst>
          </p:nvPr>
        </p:nvGraphicFramePr>
        <p:xfrm>
          <a:off x="138600" y="2032200"/>
          <a:ext cx="6791040" cy="15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96" name="Рисунок 9" descr=""/>
          <p:cNvPicPr/>
          <p:nvPr/>
        </p:nvPicPr>
        <p:blipFill>
          <a:blip r:embed="rId19"/>
          <a:stretch/>
        </p:blipFill>
        <p:spPr>
          <a:xfrm>
            <a:off x="6092640" y="0"/>
            <a:ext cx="2645640" cy="243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4" descr=""/>
          <p:cNvPicPr/>
          <p:nvPr/>
        </p:nvPicPr>
        <p:blipFill>
          <a:blip r:embed="rId1"/>
          <a:stretch/>
        </p:blipFill>
        <p:spPr>
          <a:xfrm>
            <a:off x="-6480" y="-6480"/>
            <a:ext cx="12204360" cy="687024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99" name="Рисунок 8" descr=""/>
          <p:cNvPicPr/>
          <p:nvPr/>
        </p:nvPicPr>
        <p:blipFill>
          <a:blip r:embed="rId2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9" descr=""/>
          <p:cNvPicPr/>
          <p:nvPr/>
        </p:nvPicPr>
        <p:blipFill>
          <a:blip r:embed="rId3"/>
          <a:stretch/>
        </p:blipFill>
        <p:spPr>
          <a:xfrm>
            <a:off x="6092640" y="0"/>
            <a:ext cx="2805480" cy="258408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321120" y="1135080"/>
            <a:ext cx="4426560" cy="69984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Общая процедура перевода состоит из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следующих этапов: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176040" y="1842840"/>
            <a:ext cx="4160160" cy="46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1.Плательщик одним из возможных способов составляет распоряжение на перевод ДС, это может быть в системе клиент-банк на компьютере, в мобильном приложении, в электронном кошельке.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2.Плательщик предоставляет Банку денежные средства в одной из возможных форм (наличные денежные средства или средства на текущем счете).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3.Банк принимает распоряжение.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8025840" y="2469600"/>
            <a:ext cx="4149000" cy="43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Банк принимает распоряжение плательщика к исполнению.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6.Банк выдает плательщику подтверждение приема распоряжения к исполнению.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7.Через платежную инфраструктуру платежной системы банк осуществляет межбанковский перевод денежных средств в адрес банка получателя.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8.Банк получателя зачисляет денежные средства на счет получателя либо выдает их получателю в наличной форме.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176040" y="5846400"/>
            <a:ext cx="79185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4.Банк проводит его проверку с точки зрения реквизитов на предмет возможности осуществить перевод в рамках применяемых форм безналичных расчетов.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5" name="Рисунок 13" descr=""/>
          <p:cNvPicPr/>
          <p:nvPr/>
        </p:nvPicPr>
        <p:blipFill>
          <a:blip r:embed="rId4"/>
          <a:stretch/>
        </p:blipFill>
        <p:spPr>
          <a:xfrm>
            <a:off x="4235040" y="2787120"/>
            <a:ext cx="3714840" cy="28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4" descr=""/>
          <p:cNvPicPr/>
          <p:nvPr/>
        </p:nvPicPr>
        <p:blipFill>
          <a:blip r:embed="rId1"/>
          <a:stretch/>
        </p:blipFill>
        <p:spPr>
          <a:xfrm>
            <a:off x="-45720" y="-6480"/>
            <a:ext cx="12204360" cy="68702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08" name="Рисунок 8" descr=""/>
          <p:cNvPicPr/>
          <p:nvPr/>
        </p:nvPicPr>
        <p:blipFill>
          <a:blip r:embed="rId2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1506985329"/>
              </p:ext>
            </p:extLst>
          </p:nvPr>
        </p:nvGraphicFramePr>
        <p:xfrm>
          <a:off x="105480" y="4653000"/>
          <a:ext cx="6460920" cy="204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9" name="Рисунок 9" descr=""/>
          <p:cNvPicPr/>
          <p:nvPr/>
        </p:nvPicPr>
        <p:blipFill>
          <a:blip r:embed="rId8"/>
          <a:stretch/>
        </p:blipFill>
        <p:spPr>
          <a:xfrm>
            <a:off x="6092640" y="0"/>
            <a:ext cx="2805480" cy="2584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976303613"/>
              </p:ext>
            </p:extLst>
          </p:nvPr>
        </p:nvGraphicFramePr>
        <p:xfrm>
          <a:off x="-9000" y="627840"/>
          <a:ext cx="6064920" cy="42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0" name="CustomShape 2"/>
          <p:cNvSpPr/>
          <p:nvPr/>
        </p:nvSpPr>
        <p:spPr>
          <a:xfrm>
            <a:off x="1024920" y="332280"/>
            <a:ext cx="4621680" cy="51660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Базовые услуги по картам: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1" name="Рисунок 13" descr=""/>
          <p:cNvPicPr/>
          <p:nvPr/>
        </p:nvPicPr>
        <p:blipFill>
          <a:blip r:embed="rId14"/>
          <a:stretch/>
        </p:blipFill>
        <p:spPr>
          <a:xfrm>
            <a:off x="6831000" y="2840040"/>
            <a:ext cx="4867200" cy="36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4" descr=""/>
          <p:cNvPicPr/>
          <p:nvPr/>
        </p:nvPicPr>
        <p:blipFill>
          <a:blip r:embed="rId1"/>
          <a:stretch/>
        </p:blipFill>
        <p:spPr>
          <a:xfrm>
            <a:off x="-13320" y="-659520"/>
            <a:ext cx="12204360" cy="687024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-6480" y="39204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114" name="Рисунок 8" descr=""/>
          <p:cNvPicPr/>
          <p:nvPr/>
        </p:nvPicPr>
        <p:blipFill>
          <a:blip r:embed="rId2"/>
          <a:stretch/>
        </p:blipFill>
        <p:spPr>
          <a:xfrm>
            <a:off x="5834880" y="-209160"/>
            <a:ext cx="6687000" cy="29012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9" descr=""/>
          <p:cNvPicPr/>
          <p:nvPr/>
        </p:nvPicPr>
        <p:blipFill>
          <a:blip r:embed="rId3"/>
          <a:stretch/>
        </p:blipFill>
        <p:spPr>
          <a:xfrm>
            <a:off x="6092640" y="0"/>
            <a:ext cx="2805480" cy="2584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628014523"/>
              </p:ext>
            </p:extLst>
          </p:nvPr>
        </p:nvGraphicFramePr>
        <p:xfrm>
          <a:off x="5293440" y="2976480"/>
          <a:ext cx="7210080" cy="30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6" name="CustomShape 2"/>
          <p:cNvSpPr/>
          <p:nvPr/>
        </p:nvSpPr>
        <p:spPr>
          <a:xfrm>
            <a:off x="123840" y="1142280"/>
            <a:ext cx="6095160" cy="8215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Кэшбек в буквальном переводе с английского «Деньги назад»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7" name="Рисунок 6" descr=""/>
          <p:cNvPicPr/>
          <p:nvPr/>
        </p:nvPicPr>
        <p:blipFill>
          <a:blip r:embed="rId9"/>
          <a:stretch/>
        </p:blipFill>
        <p:spPr>
          <a:xfrm>
            <a:off x="317880" y="2427120"/>
            <a:ext cx="6489360" cy="339624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7535520" y="2480760"/>
            <a:ext cx="3880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 что обратить внимание при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выборе карты с кэшбэком?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4" descr=""/>
          <p:cNvPicPr/>
          <p:nvPr/>
        </p:nvPicPr>
        <p:blipFill>
          <a:blip r:embed="rId1"/>
          <a:stretch/>
        </p:blipFill>
        <p:spPr>
          <a:xfrm>
            <a:off x="0" y="-12960"/>
            <a:ext cx="12204360" cy="687024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0" y="325080"/>
            <a:ext cx="12197880" cy="60012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2634120" y="4784760"/>
            <a:ext cx="7381800" cy="100440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6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Спасибо за внимание!</a:t>
            </a:r>
            <a:endParaRPr b="0" lang="ru-RU" sz="6000" spc="-1" strike="noStrike">
              <a:latin typeface="Arial"/>
            </a:endParaRPr>
          </a:p>
        </p:txBody>
      </p:sp>
      <p:grpSp>
        <p:nvGrpSpPr>
          <p:cNvPr id="122" name="Group 3"/>
          <p:cNvGrpSpPr/>
          <p:nvPr/>
        </p:nvGrpSpPr>
        <p:grpSpPr>
          <a:xfrm>
            <a:off x="4763520" y="178200"/>
            <a:ext cx="6884640" cy="3893400"/>
            <a:chOff x="4763520" y="178200"/>
            <a:chExt cx="6884640" cy="3893400"/>
          </a:xfrm>
        </p:grpSpPr>
        <p:sp>
          <p:nvSpPr>
            <p:cNvPr id="123" name="CustomShape 4"/>
            <p:cNvSpPr/>
            <p:nvPr/>
          </p:nvSpPr>
          <p:spPr>
            <a:xfrm rot="10800000">
              <a:off x="4763520" y="178560"/>
              <a:ext cx="6884640" cy="3892680"/>
            </a:xfrm>
            <a:prstGeom prst="homePlate">
              <a:avLst>
                <a:gd name="adj" fmla="val 50000"/>
              </a:avLst>
            </a:prstGeom>
            <a:solidFill>
              <a:srgbClr val="5b9bd5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4" name="CustomShape 5"/>
            <p:cNvSpPr/>
            <p:nvPr/>
          </p:nvSpPr>
          <p:spPr>
            <a:xfrm>
              <a:off x="5629680" y="178200"/>
              <a:ext cx="6017760" cy="389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87840" rIns="128160" tIns="68760" bIns="68760" anchor="ctr">
              <a:noAutofit/>
            </a:bodyPr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0" lang="ru-RU" sz="3200" spc="-1" strike="noStrike">
                  <a:solidFill>
                    <a:srgbClr val="ffffff"/>
                  </a:solidFill>
                  <a:latin typeface="Times New Roman"/>
                  <a:ea typeface="DejaVu Sans"/>
                </a:rPr>
                <a:t>Областное бюджетное учреждение социального обслуживания «Железногорский межрайонный комплексный центр социального обслуживания населения Курской области»</a:t>
              </a:r>
              <a:endParaRPr b="0" lang="ru-RU" sz="3200" spc="-1" strike="noStrike">
                <a:latin typeface="Arial"/>
              </a:endParaRPr>
            </a:p>
          </p:txBody>
        </p:sp>
      </p:grpSp>
      <p:pic>
        <p:nvPicPr>
          <p:cNvPr id="125" name="Рисунок 9" descr=""/>
          <p:cNvPicPr/>
          <p:nvPr/>
        </p:nvPicPr>
        <p:blipFill>
          <a:blip r:embed="rId2"/>
          <a:stretch/>
        </p:blipFill>
        <p:spPr>
          <a:xfrm>
            <a:off x="649440" y="178200"/>
            <a:ext cx="5675040" cy="422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LibreOffice/7.0.4.2$Windows_X86_64 LibreOffice_project/dcf040e67528d9187c66b2379df5ea4407429775</Application>
  <AppVersion>15.0000</AppVersion>
  <Words>490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2021-09-14T08:11:57Z</dcterms:created>
  <dc:creator>KLAdmin</dc:creator>
  <dc:description/>
  <dc:language>ru-RU</dc:language>
  <cp:lastModifiedBy/>
  <dcterms:modified xsi:type="dcterms:W3CDTF">2021-09-17T15:05:41Z</dcterms:modified>
  <cp:revision>14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